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309" r:id="rId2"/>
    <p:sldId id="314" r:id="rId3"/>
    <p:sldId id="313" r:id="rId4"/>
    <p:sldId id="267" r:id="rId5"/>
    <p:sldId id="332" r:id="rId6"/>
    <p:sldId id="269" r:id="rId7"/>
    <p:sldId id="315" r:id="rId8"/>
    <p:sldId id="268" r:id="rId9"/>
    <p:sldId id="271" r:id="rId10"/>
    <p:sldId id="270" r:id="rId11"/>
    <p:sldId id="317" r:id="rId12"/>
    <p:sldId id="329" r:id="rId13"/>
    <p:sldId id="328" r:id="rId14"/>
    <p:sldId id="272" r:id="rId15"/>
    <p:sldId id="325" r:id="rId16"/>
    <p:sldId id="321" r:id="rId17"/>
    <p:sldId id="323" r:id="rId18"/>
    <p:sldId id="274" r:id="rId19"/>
    <p:sldId id="276" r:id="rId20"/>
    <p:sldId id="300" r:id="rId21"/>
    <p:sldId id="333" r:id="rId22"/>
    <p:sldId id="337" r:id="rId23"/>
    <p:sldId id="306" r:id="rId24"/>
    <p:sldId id="307" r:id="rId25"/>
    <p:sldId id="293" r:id="rId26"/>
    <p:sldId id="298" r:id="rId27"/>
    <p:sldId id="305" r:id="rId28"/>
    <p:sldId id="311" r:id="rId29"/>
    <p:sldId id="339" r:id="rId30"/>
    <p:sldId id="330" r:id="rId31"/>
    <p:sldId id="331" r:id="rId32"/>
    <p:sldId id="284" r:id="rId33"/>
    <p:sldId id="283" r:id="rId34"/>
    <p:sldId id="304" r:id="rId3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BCB8-BFA7-4688-87A3-E2AC020B843A}" type="doc">
      <dgm:prSet loTypeId="urn:microsoft.com/office/officeart/2009/layout/CircleArrowProcess" loCatId="process" qsTypeId="urn:microsoft.com/office/officeart/2005/8/quickstyle/3d2" qsCatId="3D" csTypeId="urn:microsoft.com/office/officeart/2005/8/colors/accent5_1" csCatId="accent5" phldr="1"/>
      <dgm:spPr/>
      <dgm:t>
        <a:bodyPr/>
        <a:lstStyle/>
        <a:p>
          <a:endParaRPr lang="th-TH"/>
        </a:p>
      </dgm:t>
    </dgm:pt>
    <dgm:pt modelId="{283FC471-29FE-4AF5-B8C9-7A08513EC14C}">
      <dgm:prSet phldrT="[Text]"/>
      <dgm:spPr/>
      <dgm:t>
        <a:bodyPr/>
        <a:lstStyle/>
        <a:p>
          <a:r>
            <a:rPr lang="th-TH" b="1" dirty="0" smtClean="0"/>
            <a:t>แผนการตลาดที่เน้นการผลิต</a:t>
          </a:r>
          <a:endParaRPr lang="th-TH" b="1" dirty="0"/>
        </a:p>
      </dgm:t>
    </dgm:pt>
    <dgm:pt modelId="{03330556-857A-41F6-B2F9-0B9C0113D6CD}" type="parTrans" cxnId="{8399C6FA-A730-49F9-87FB-09668D0083BE}">
      <dgm:prSet/>
      <dgm:spPr/>
      <dgm:t>
        <a:bodyPr/>
        <a:lstStyle/>
        <a:p>
          <a:endParaRPr lang="th-TH"/>
        </a:p>
      </dgm:t>
    </dgm:pt>
    <dgm:pt modelId="{1C9BAFF1-5D3D-4223-8129-92790862EA0B}" type="sibTrans" cxnId="{8399C6FA-A730-49F9-87FB-09668D0083BE}">
      <dgm:prSet/>
      <dgm:spPr/>
      <dgm:t>
        <a:bodyPr/>
        <a:lstStyle/>
        <a:p>
          <a:endParaRPr lang="th-TH"/>
        </a:p>
      </dgm:t>
    </dgm:pt>
    <dgm:pt modelId="{A5E69B88-6007-4BEF-A02A-410FBEBA13E1}">
      <dgm:prSet phldrT="[Text]"/>
      <dgm:spPr/>
      <dgm:t>
        <a:bodyPr/>
        <a:lstStyle/>
        <a:p>
          <a:r>
            <a:rPr lang="th-TH" b="1" dirty="0" smtClean="0"/>
            <a:t>แผนการตลาดที่เน้นการขาย</a:t>
          </a:r>
          <a:endParaRPr lang="th-TH" b="1" dirty="0"/>
        </a:p>
      </dgm:t>
    </dgm:pt>
    <dgm:pt modelId="{0DC026C0-7C77-4419-8898-E4F21DCA083C}" type="parTrans" cxnId="{3CC4C020-A49C-40CE-AC3D-8840CAB99DD9}">
      <dgm:prSet/>
      <dgm:spPr/>
      <dgm:t>
        <a:bodyPr/>
        <a:lstStyle/>
        <a:p>
          <a:endParaRPr lang="th-TH"/>
        </a:p>
      </dgm:t>
    </dgm:pt>
    <dgm:pt modelId="{FA85BB60-39F8-4EC2-818D-ED165AB4964B}" type="sibTrans" cxnId="{3CC4C020-A49C-40CE-AC3D-8840CAB99DD9}">
      <dgm:prSet/>
      <dgm:spPr/>
      <dgm:t>
        <a:bodyPr/>
        <a:lstStyle/>
        <a:p>
          <a:endParaRPr lang="th-TH"/>
        </a:p>
      </dgm:t>
    </dgm:pt>
    <dgm:pt modelId="{4E08E792-19CC-4764-93DD-2516CF6E58AF}">
      <dgm:prSet phldrT="[Text]"/>
      <dgm:spPr/>
      <dgm:t>
        <a:bodyPr/>
        <a:lstStyle/>
        <a:p>
          <a:r>
            <a:rPr lang="th-TH" b="1" dirty="0" smtClean="0"/>
            <a:t>แผนการตลาดที่เน้นลูกค้า</a:t>
          </a:r>
          <a:endParaRPr lang="th-TH" b="1" dirty="0"/>
        </a:p>
      </dgm:t>
    </dgm:pt>
    <dgm:pt modelId="{29252A38-EBC0-45D8-850B-6D84F837C165}" type="parTrans" cxnId="{DB973ABE-F23D-4843-80BC-00720910176A}">
      <dgm:prSet/>
      <dgm:spPr/>
      <dgm:t>
        <a:bodyPr/>
        <a:lstStyle/>
        <a:p>
          <a:endParaRPr lang="th-TH"/>
        </a:p>
      </dgm:t>
    </dgm:pt>
    <dgm:pt modelId="{682E4981-3E46-4FC5-ACF6-0A550873D03C}" type="sibTrans" cxnId="{DB973ABE-F23D-4843-80BC-00720910176A}">
      <dgm:prSet/>
      <dgm:spPr/>
      <dgm:t>
        <a:bodyPr/>
        <a:lstStyle/>
        <a:p>
          <a:endParaRPr lang="th-TH"/>
        </a:p>
      </dgm:t>
    </dgm:pt>
    <dgm:pt modelId="{E3810EA6-9418-4EF3-ABF5-74C19AC31AB2}" type="pres">
      <dgm:prSet presAssocID="{F591BCB8-BFA7-4688-87A3-E2AC020B843A}" presName="Name0" presStyleCnt="0">
        <dgm:presLayoutVars>
          <dgm:chMax val="7"/>
          <dgm:chPref val="7"/>
          <dgm:dir/>
          <dgm:animLvl val="lvl"/>
        </dgm:presLayoutVars>
      </dgm:prSet>
      <dgm:spPr/>
      <dgm:t>
        <a:bodyPr/>
        <a:lstStyle/>
        <a:p>
          <a:endParaRPr lang="th-TH"/>
        </a:p>
      </dgm:t>
    </dgm:pt>
    <dgm:pt modelId="{05371D45-5484-428A-A3E0-6836F5898FC4}" type="pres">
      <dgm:prSet presAssocID="{283FC471-29FE-4AF5-B8C9-7A08513EC14C}" presName="Accent1" presStyleCnt="0"/>
      <dgm:spPr/>
    </dgm:pt>
    <dgm:pt modelId="{5ADC69DA-E6D1-43A2-BCED-EAED5D20B548}" type="pres">
      <dgm:prSet presAssocID="{283FC471-29FE-4AF5-B8C9-7A08513EC14C}" presName="Accent" presStyleLbl="node1" presStyleIdx="0" presStyleCnt="3"/>
      <dgm:spPr/>
    </dgm:pt>
    <dgm:pt modelId="{DB03AF07-B951-4019-B50A-73899548D5C9}" type="pres">
      <dgm:prSet presAssocID="{283FC471-29FE-4AF5-B8C9-7A08513EC14C}" presName="Parent1" presStyleLbl="revTx" presStyleIdx="0" presStyleCnt="3">
        <dgm:presLayoutVars>
          <dgm:chMax val="1"/>
          <dgm:chPref val="1"/>
          <dgm:bulletEnabled val="1"/>
        </dgm:presLayoutVars>
      </dgm:prSet>
      <dgm:spPr/>
      <dgm:t>
        <a:bodyPr/>
        <a:lstStyle/>
        <a:p>
          <a:endParaRPr lang="th-TH"/>
        </a:p>
      </dgm:t>
    </dgm:pt>
    <dgm:pt modelId="{F74CB67F-25AC-4920-8A83-F790588FE789}" type="pres">
      <dgm:prSet presAssocID="{A5E69B88-6007-4BEF-A02A-410FBEBA13E1}" presName="Accent2" presStyleCnt="0"/>
      <dgm:spPr/>
    </dgm:pt>
    <dgm:pt modelId="{DDF1507A-4CAE-41F1-A162-7FD7C4C369AF}" type="pres">
      <dgm:prSet presAssocID="{A5E69B88-6007-4BEF-A02A-410FBEBA13E1}" presName="Accent" presStyleLbl="node1" presStyleIdx="1" presStyleCnt="3"/>
      <dgm:spPr/>
    </dgm:pt>
    <dgm:pt modelId="{05CA64F2-CABD-42D2-897D-6756146281CA}" type="pres">
      <dgm:prSet presAssocID="{A5E69B88-6007-4BEF-A02A-410FBEBA13E1}" presName="Parent2" presStyleLbl="revTx" presStyleIdx="1" presStyleCnt="3">
        <dgm:presLayoutVars>
          <dgm:chMax val="1"/>
          <dgm:chPref val="1"/>
          <dgm:bulletEnabled val="1"/>
        </dgm:presLayoutVars>
      </dgm:prSet>
      <dgm:spPr/>
      <dgm:t>
        <a:bodyPr/>
        <a:lstStyle/>
        <a:p>
          <a:endParaRPr lang="th-TH"/>
        </a:p>
      </dgm:t>
    </dgm:pt>
    <dgm:pt modelId="{EA6761DC-CDB7-4192-B638-2AFF45FF2BFB}" type="pres">
      <dgm:prSet presAssocID="{4E08E792-19CC-4764-93DD-2516CF6E58AF}" presName="Accent3" presStyleCnt="0"/>
      <dgm:spPr/>
    </dgm:pt>
    <dgm:pt modelId="{B572A93B-0057-4B7B-BA2A-358EE6225038}" type="pres">
      <dgm:prSet presAssocID="{4E08E792-19CC-4764-93DD-2516CF6E58AF}" presName="Accent" presStyleLbl="node1" presStyleIdx="2" presStyleCnt="3"/>
      <dgm:spPr/>
    </dgm:pt>
    <dgm:pt modelId="{C1032AEB-0146-4FB0-AFA6-1FAEFBB3ED25}" type="pres">
      <dgm:prSet presAssocID="{4E08E792-19CC-4764-93DD-2516CF6E58AF}" presName="Parent3" presStyleLbl="revTx" presStyleIdx="2" presStyleCnt="3">
        <dgm:presLayoutVars>
          <dgm:chMax val="1"/>
          <dgm:chPref val="1"/>
          <dgm:bulletEnabled val="1"/>
        </dgm:presLayoutVars>
      </dgm:prSet>
      <dgm:spPr/>
      <dgm:t>
        <a:bodyPr/>
        <a:lstStyle/>
        <a:p>
          <a:endParaRPr lang="th-TH"/>
        </a:p>
      </dgm:t>
    </dgm:pt>
  </dgm:ptLst>
  <dgm:cxnLst>
    <dgm:cxn modelId="{3B046A42-CE2D-432F-85EC-8EE6D9B9BEA4}" type="presOf" srcId="{283FC471-29FE-4AF5-B8C9-7A08513EC14C}" destId="{DB03AF07-B951-4019-B50A-73899548D5C9}" srcOrd="0" destOrd="0" presId="urn:microsoft.com/office/officeart/2009/layout/CircleArrowProcess"/>
    <dgm:cxn modelId="{01EB1803-3194-4180-BAE6-1F1D510AB99A}" type="presOf" srcId="{A5E69B88-6007-4BEF-A02A-410FBEBA13E1}" destId="{05CA64F2-CABD-42D2-897D-6756146281CA}" srcOrd="0" destOrd="0" presId="urn:microsoft.com/office/officeart/2009/layout/CircleArrowProcess"/>
    <dgm:cxn modelId="{762847C2-2F11-48BB-B221-5A70ADC5EBCE}" type="presOf" srcId="{4E08E792-19CC-4764-93DD-2516CF6E58AF}" destId="{C1032AEB-0146-4FB0-AFA6-1FAEFBB3ED25}" srcOrd="0" destOrd="0" presId="urn:microsoft.com/office/officeart/2009/layout/CircleArrowProcess"/>
    <dgm:cxn modelId="{3CC4C020-A49C-40CE-AC3D-8840CAB99DD9}" srcId="{F591BCB8-BFA7-4688-87A3-E2AC020B843A}" destId="{A5E69B88-6007-4BEF-A02A-410FBEBA13E1}" srcOrd="1" destOrd="0" parTransId="{0DC026C0-7C77-4419-8898-E4F21DCA083C}" sibTransId="{FA85BB60-39F8-4EC2-818D-ED165AB4964B}"/>
    <dgm:cxn modelId="{7A6DDC5E-6F01-4796-B866-205E92DA6978}" type="presOf" srcId="{F591BCB8-BFA7-4688-87A3-E2AC020B843A}" destId="{E3810EA6-9418-4EF3-ABF5-74C19AC31AB2}" srcOrd="0" destOrd="0" presId="urn:microsoft.com/office/officeart/2009/layout/CircleArrowProcess"/>
    <dgm:cxn modelId="{8399C6FA-A730-49F9-87FB-09668D0083BE}" srcId="{F591BCB8-BFA7-4688-87A3-E2AC020B843A}" destId="{283FC471-29FE-4AF5-B8C9-7A08513EC14C}" srcOrd="0" destOrd="0" parTransId="{03330556-857A-41F6-B2F9-0B9C0113D6CD}" sibTransId="{1C9BAFF1-5D3D-4223-8129-92790862EA0B}"/>
    <dgm:cxn modelId="{DB973ABE-F23D-4843-80BC-00720910176A}" srcId="{F591BCB8-BFA7-4688-87A3-E2AC020B843A}" destId="{4E08E792-19CC-4764-93DD-2516CF6E58AF}" srcOrd="2" destOrd="0" parTransId="{29252A38-EBC0-45D8-850B-6D84F837C165}" sibTransId="{682E4981-3E46-4FC5-ACF6-0A550873D03C}"/>
    <dgm:cxn modelId="{DACDB874-CE95-415A-BE86-8C8A8D77824E}" type="presParOf" srcId="{E3810EA6-9418-4EF3-ABF5-74C19AC31AB2}" destId="{05371D45-5484-428A-A3E0-6836F5898FC4}" srcOrd="0" destOrd="0" presId="urn:microsoft.com/office/officeart/2009/layout/CircleArrowProcess"/>
    <dgm:cxn modelId="{517FBDC3-3AE0-4A12-982E-82A112F3128E}" type="presParOf" srcId="{05371D45-5484-428A-A3E0-6836F5898FC4}" destId="{5ADC69DA-E6D1-43A2-BCED-EAED5D20B548}" srcOrd="0" destOrd="0" presId="urn:microsoft.com/office/officeart/2009/layout/CircleArrowProcess"/>
    <dgm:cxn modelId="{0D3D61E9-32AD-4B18-BB78-538238114C29}" type="presParOf" srcId="{E3810EA6-9418-4EF3-ABF5-74C19AC31AB2}" destId="{DB03AF07-B951-4019-B50A-73899548D5C9}" srcOrd="1" destOrd="0" presId="urn:microsoft.com/office/officeart/2009/layout/CircleArrowProcess"/>
    <dgm:cxn modelId="{CCD7D27F-0B7D-4356-9871-134979C248BD}" type="presParOf" srcId="{E3810EA6-9418-4EF3-ABF5-74C19AC31AB2}" destId="{F74CB67F-25AC-4920-8A83-F790588FE789}" srcOrd="2" destOrd="0" presId="urn:microsoft.com/office/officeart/2009/layout/CircleArrowProcess"/>
    <dgm:cxn modelId="{58D991C7-8667-400C-9DED-C78E3E76CF48}" type="presParOf" srcId="{F74CB67F-25AC-4920-8A83-F790588FE789}" destId="{DDF1507A-4CAE-41F1-A162-7FD7C4C369AF}" srcOrd="0" destOrd="0" presId="urn:microsoft.com/office/officeart/2009/layout/CircleArrowProcess"/>
    <dgm:cxn modelId="{C39C17FD-1740-4266-883C-98E13DE0250D}" type="presParOf" srcId="{E3810EA6-9418-4EF3-ABF5-74C19AC31AB2}" destId="{05CA64F2-CABD-42D2-897D-6756146281CA}" srcOrd="3" destOrd="0" presId="urn:microsoft.com/office/officeart/2009/layout/CircleArrowProcess"/>
    <dgm:cxn modelId="{9FF70EA6-FFD8-4939-BBCE-D9899D912045}" type="presParOf" srcId="{E3810EA6-9418-4EF3-ABF5-74C19AC31AB2}" destId="{EA6761DC-CDB7-4192-B638-2AFF45FF2BFB}" srcOrd="4" destOrd="0" presId="urn:microsoft.com/office/officeart/2009/layout/CircleArrowProcess"/>
    <dgm:cxn modelId="{91453BDD-AE42-4D47-BB26-B0217C49EE3A}" type="presParOf" srcId="{EA6761DC-CDB7-4192-B638-2AFF45FF2BFB}" destId="{B572A93B-0057-4B7B-BA2A-358EE6225038}" srcOrd="0" destOrd="0" presId="urn:microsoft.com/office/officeart/2009/layout/CircleArrowProcess"/>
    <dgm:cxn modelId="{F6E536B7-4AB7-4A99-9053-5E740BD8D4B3}" type="presParOf" srcId="{E3810EA6-9418-4EF3-ABF5-74C19AC31AB2}" destId="{C1032AEB-0146-4FB0-AFA6-1FAEFBB3ED2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A5777-5A8E-4BC5-89DE-0CAC91BB7A56}" type="doc">
      <dgm:prSet loTypeId="urn:microsoft.com/office/officeart/2005/8/layout/process3" loCatId="process" qsTypeId="urn:microsoft.com/office/officeart/2005/8/quickstyle/simple3" qsCatId="simple" csTypeId="urn:microsoft.com/office/officeart/2005/8/colors/accent2_2" csCatId="accent2" phldr="1"/>
      <dgm:spPr/>
      <dgm:t>
        <a:bodyPr/>
        <a:lstStyle/>
        <a:p>
          <a:endParaRPr lang="th-TH"/>
        </a:p>
      </dgm:t>
    </dgm:pt>
    <dgm:pt modelId="{9882B7C0-C660-442F-B133-6D8A3FC10709}">
      <dgm:prSet phldrT="[Text]" custT="1"/>
      <dgm:spPr/>
      <dgm:t>
        <a:bodyPr/>
        <a:lstStyle/>
        <a:p>
          <a:r>
            <a:rPr lang="en-US" sz="1600" b="1" dirty="0" smtClean="0"/>
            <a:t>Market Segmentation</a:t>
          </a:r>
          <a:endParaRPr lang="th-TH" sz="1600" b="1" dirty="0"/>
        </a:p>
      </dgm:t>
    </dgm:pt>
    <dgm:pt modelId="{08AAE2F0-BA9E-49AD-AD0C-010A05CDC843}" type="parTrans" cxnId="{F563801E-558C-4953-939C-B8E6A991E9EF}">
      <dgm:prSet/>
      <dgm:spPr/>
      <dgm:t>
        <a:bodyPr/>
        <a:lstStyle/>
        <a:p>
          <a:endParaRPr lang="th-TH"/>
        </a:p>
      </dgm:t>
    </dgm:pt>
    <dgm:pt modelId="{F0FD9350-C2C0-44BB-A4DB-D0682E91AC9F}" type="sibTrans" cxnId="{F563801E-558C-4953-939C-B8E6A991E9EF}">
      <dgm:prSet/>
      <dgm:spPr/>
      <dgm:t>
        <a:bodyPr/>
        <a:lstStyle/>
        <a:p>
          <a:endParaRPr lang="th-TH"/>
        </a:p>
      </dgm:t>
    </dgm:pt>
    <dgm:pt modelId="{48DA2FFD-8B4D-45E7-8D5D-EE612EDFAD02}">
      <dgm:prSet phldrT="[Text]"/>
      <dgm:spPr/>
      <dgm:t>
        <a:bodyPr/>
        <a:lstStyle/>
        <a:p>
          <a:r>
            <a:rPr lang="en-US" dirty="0" smtClean="0"/>
            <a:t>Identify bases for segmenting the target</a:t>
          </a:r>
          <a:endParaRPr lang="th-TH" dirty="0"/>
        </a:p>
      </dgm:t>
    </dgm:pt>
    <dgm:pt modelId="{ACEED8B1-F494-4F3F-83B9-6875A1B2B7C3}" type="parTrans" cxnId="{4617D30B-7FFF-4C79-BD98-926A54EE4BE8}">
      <dgm:prSet/>
      <dgm:spPr/>
      <dgm:t>
        <a:bodyPr/>
        <a:lstStyle/>
        <a:p>
          <a:endParaRPr lang="th-TH"/>
        </a:p>
      </dgm:t>
    </dgm:pt>
    <dgm:pt modelId="{E7806E59-0BF5-43BC-B8E9-F51164B8A4F6}" type="sibTrans" cxnId="{4617D30B-7FFF-4C79-BD98-926A54EE4BE8}">
      <dgm:prSet/>
      <dgm:spPr/>
      <dgm:t>
        <a:bodyPr/>
        <a:lstStyle/>
        <a:p>
          <a:endParaRPr lang="th-TH"/>
        </a:p>
      </dgm:t>
    </dgm:pt>
    <dgm:pt modelId="{77CBDECA-DF32-4D17-8BCA-F1560BC9E4BB}">
      <dgm:prSet phldrT="[Text]" custT="1"/>
      <dgm:spPr/>
      <dgm:t>
        <a:bodyPr/>
        <a:lstStyle/>
        <a:p>
          <a:r>
            <a:rPr lang="en-US" sz="1600" b="1" dirty="0" smtClean="0"/>
            <a:t>Target  Marketing</a:t>
          </a:r>
          <a:endParaRPr lang="th-TH" sz="1600" b="1" dirty="0"/>
        </a:p>
      </dgm:t>
    </dgm:pt>
    <dgm:pt modelId="{A2D8B080-E969-4FAB-A42E-9CC72081BB4E}" type="parTrans" cxnId="{649575A2-DA4B-4A51-BD0B-FD945D611D4D}">
      <dgm:prSet/>
      <dgm:spPr/>
      <dgm:t>
        <a:bodyPr/>
        <a:lstStyle/>
        <a:p>
          <a:endParaRPr lang="th-TH"/>
        </a:p>
      </dgm:t>
    </dgm:pt>
    <dgm:pt modelId="{3EF92A69-8102-48CF-AF7B-1B4A7426C73E}" type="sibTrans" cxnId="{649575A2-DA4B-4A51-BD0B-FD945D611D4D}">
      <dgm:prSet/>
      <dgm:spPr/>
      <dgm:t>
        <a:bodyPr/>
        <a:lstStyle/>
        <a:p>
          <a:endParaRPr lang="th-TH"/>
        </a:p>
      </dgm:t>
    </dgm:pt>
    <dgm:pt modelId="{3F0A1ECB-11DC-4C23-B2AD-ED36A643187D}">
      <dgm:prSet phldrT="[Text]"/>
      <dgm:spPr/>
      <dgm:t>
        <a:bodyPr/>
        <a:lstStyle/>
        <a:p>
          <a:r>
            <a:rPr lang="en-US" sz="1500" dirty="0" smtClean="0"/>
            <a:t>Develop measure of segment attractiveness</a:t>
          </a:r>
          <a:endParaRPr lang="th-TH" sz="1500" dirty="0"/>
        </a:p>
      </dgm:t>
    </dgm:pt>
    <dgm:pt modelId="{7E0515A2-59F8-42DA-9C2F-1349A1079A6C}" type="parTrans" cxnId="{06D9B748-6283-4516-A630-1577CF2C151B}">
      <dgm:prSet/>
      <dgm:spPr/>
      <dgm:t>
        <a:bodyPr/>
        <a:lstStyle/>
        <a:p>
          <a:endParaRPr lang="th-TH"/>
        </a:p>
      </dgm:t>
    </dgm:pt>
    <dgm:pt modelId="{856A3CFC-A76B-4C00-8ED6-5F5453731441}" type="sibTrans" cxnId="{06D9B748-6283-4516-A630-1577CF2C151B}">
      <dgm:prSet/>
      <dgm:spPr/>
      <dgm:t>
        <a:bodyPr/>
        <a:lstStyle/>
        <a:p>
          <a:endParaRPr lang="th-TH"/>
        </a:p>
      </dgm:t>
    </dgm:pt>
    <dgm:pt modelId="{809BE225-F2E7-4E5F-A7C7-E07662F5F5D2}">
      <dgm:prSet phldrT="[Text]" custT="1"/>
      <dgm:spPr/>
      <dgm:t>
        <a:bodyPr/>
        <a:lstStyle/>
        <a:p>
          <a:r>
            <a:rPr lang="en-US" sz="1600" b="1" dirty="0" smtClean="0"/>
            <a:t>Market  Positioning </a:t>
          </a:r>
          <a:endParaRPr lang="th-TH" sz="1600" b="1" dirty="0"/>
        </a:p>
      </dgm:t>
    </dgm:pt>
    <dgm:pt modelId="{9C0ECA80-67E2-4BF6-ACA0-119F08897BA7}" type="parTrans" cxnId="{FA29A523-FCCE-4C09-A408-7D479512B557}">
      <dgm:prSet/>
      <dgm:spPr/>
      <dgm:t>
        <a:bodyPr/>
        <a:lstStyle/>
        <a:p>
          <a:endParaRPr lang="th-TH"/>
        </a:p>
      </dgm:t>
    </dgm:pt>
    <dgm:pt modelId="{2ED0334A-D7FD-40AF-8B2F-09EFF443525D}" type="sibTrans" cxnId="{FA29A523-FCCE-4C09-A408-7D479512B557}">
      <dgm:prSet/>
      <dgm:spPr/>
      <dgm:t>
        <a:bodyPr/>
        <a:lstStyle/>
        <a:p>
          <a:endParaRPr lang="th-TH"/>
        </a:p>
      </dgm:t>
    </dgm:pt>
    <dgm:pt modelId="{DF152352-D102-4066-867B-15EB84AF6780}">
      <dgm:prSet phldrT="[Text]"/>
      <dgm:spPr/>
      <dgm:t>
        <a:bodyPr/>
        <a:lstStyle/>
        <a:p>
          <a:r>
            <a:rPr lang="en-US" dirty="0" smtClean="0"/>
            <a:t>Develop positioning for target segments</a:t>
          </a:r>
          <a:endParaRPr lang="th-TH" dirty="0"/>
        </a:p>
      </dgm:t>
    </dgm:pt>
    <dgm:pt modelId="{008E10BE-C46C-4A9A-A944-128BEBBF48E4}" type="parTrans" cxnId="{8BC86219-43D9-48FA-81E4-DFEB64B47295}">
      <dgm:prSet/>
      <dgm:spPr/>
      <dgm:t>
        <a:bodyPr/>
        <a:lstStyle/>
        <a:p>
          <a:endParaRPr lang="th-TH"/>
        </a:p>
      </dgm:t>
    </dgm:pt>
    <dgm:pt modelId="{BAA81D89-41F6-41AF-98E0-D3B265D98AA0}" type="sibTrans" cxnId="{8BC86219-43D9-48FA-81E4-DFEB64B47295}">
      <dgm:prSet/>
      <dgm:spPr/>
      <dgm:t>
        <a:bodyPr/>
        <a:lstStyle/>
        <a:p>
          <a:endParaRPr lang="th-TH"/>
        </a:p>
      </dgm:t>
    </dgm:pt>
    <dgm:pt modelId="{901FEC62-5164-402C-8FB9-6DE60CE35E7F}">
      <dgm:prSet phldrT="[Text]"/>
      <dgm:spPr/>
      <dgm:t>
        <a:bodyPr/>
        <a:lstStyle/>
        <a:p>
          <a:r>
            <a:rPr lang="en-US" dirty="0" smtClean="0"/>
            <a:t>Develop segment  profiles</a:t>
          </a:r>
          <a:endParaRPr lang="th-TH" dirty="0"/>
        </a:p>
      </dgm:t>
    </dgm:pt>
    <dgm:pt modelId="{29A8F195-0E36-40B0-AF34-A8B92E2D952C}" type="parTrans" cxnId="{5386F554-9F1C-421B-9196-D6C060942998}">
      <dgm:prSet/>
      <dgm:spPr/>
      <dgm:t>
        <a:bodyPr/>
        <a:lstStyle/>
        <a:p>
          <a:endParaRPr lang="th-TH"/>
        </a:p>
      </dgm:t>
    </dgm:pt>
    <dgm:pt modelId="{E18E0E60-7AC7-4CA5-9F6C-B48F38ED6DA3}" type="sibTrans" cxnId="{5386F554-9F1C-421B-9196-D6C060942998}">
      <dgm:prSet/>
      <dgm:spPr/>
      <dgm:t>
        <a:bodyPr/>
        <a:lstStyle/>
        <a:p>
          <a:endParaRPr lang="th-TH"/>
        </a:p>
      </dgm:t>
    </dgm:pt>
    <dgm:pt modelId="{8390C618-8E58-4EFC-89F5-56A303CE19FF}">
      <dgm:prSet phldrT="[Text]" custT="1"/>
      <dgm:spPr/>
      <dgm:t>
        <a:bodyPr/>
        <a:lstStyle/>
        <a:p>
          <a:r>
            <a:rPr lang="en-US" sz="1600" b="1" dirty="0" smtClean="0">
              <a:effectLst>
                <a:outerShdw blurRad="38100" dist="38100" dir="2700000" algn="tl">
                  <a:srgbClr val="000000">
                    <a:alpha val="43137"/>
                  </a:srgbClr>
                </a:outerShdw>
              </a:effectLst>
            </a:rPr>
            <a:t>Select target segments</a:t>
          </a:r>
          <a:endParaRPr lang="th-TH" sz="1600" b="1" dirty="0">
            <a:effectLst>
              <a:outerShdw blurRad="38100" dist="38100" dir="2700000" algn="tl">
                <a:srgbClr val="000000">
                  <a:alpha val="43137"/>
                </a:srgbClr>
              </a:outerShdw>
            </a:effectLst>
          </a:endParaRPr>
        </a:p>
      </dgm:t>
    </dgm:pt>
    <dgm:pt modelId="{0C7D70EC-9E42-44F9-8574-4689B263B35D}" type="parTrans" cxnId="{EC87C344-D7F1-47E1-96EE-8FDACCD238D3}">
      <dgm:prSet/>
      <dgm:spPr/>
      <dgm:t>
        <a:bodyPr/>
        <a:lstStyle/>
        <a:p>
          <a:endParaRPr lang="th-TH"/>
        </a:p>
      </dgm:t>
    </dgm:pt>
    <dgm:pt modelId="{5D53C6C7-5372-4C75-8841-9D5547C09B48}" type="sibTrans" cxnId="{EC87C344-D7F1-47E1-96EE-8FDACCD238D3}">
      <dgm:prSet/>
      <dgm:spPr/>
      <dgm:t>
        <a:bodyPr/>
        <a:lstStyle/>
        <a:p>
          <a:endParaRPr lang="th-TH"/>
        </a:p>
      </dgm:t>
    </dgm:pt>
    <dgm:pt modelId="{01590AB8-6C0F-4DFE-B76D-270DFA9094F4}">
      <dgm:prSet phldrT="[Text]"/>
      <dgm:spPr/>
      <dgm:t>
        <a:bodyPr/>
        <a:lstStyle/>
        <a:p>
          <a:r>
            <a:rPr lang="en-US" dirty="0" smtClean="0"/>
            <a:t>Develop a marketing mix for each segment</a:t>
          </a:r>
          <a:endParaRPr lang="th-TH" dirty="0"/>
        </a:p>
      </dgm:t>
    </dgm:pt>
    <dgm:pt modelId="{AD476398-8D4D-454C-A2E5-32668448E665}" type="parTrans" cxnId="{548709F6-E658-45DF-A687-D9A6F00F4AF2}">
      <dgm:prSet/>
      <dgm:spPr/>
      <dgm:t>
        <a:bodyPr/>
        <a:lstStyle/>
        <a:p>
          <a:endParaRPr lang="th-TH"/>
        </a:p>
      </dgm:t>
    </dgm:pt>
    <dgm:pt modelId="{D577222A-7577-4D5E-BD2D-7D7285F3B10B}" type="sibTrans" cxnId="{548709F6-E658-45DF-A687-D9A6F00F4AF2}">
      <dgm:prSet/>
      <dgm:spPr/>
      <dgm:t>
        <a:bodyPr/>
        <a:lstStyle/>
        <a:p>
          <a:endParaRPr lang="th-TH"/>
        </a:p>
      </dgm:t>
    </dgm:pt>
    <dgm:pt modelId="{49CEBE9E-CB0F-4E42-B38F-E0DCA7CC04DA}" type="pres">
      <dgm:prSet presAssocID="{BD7A5777-5A8E-4BC5-89DE-0CAC91BB7A56}" presName="linearFlow" presStyleCnt="0">
        <dgm:presLayoutVars>
          <dgm:dir/>
          <dgm:animLvl val="lvl"/>
          <dgm:resizeHandles val="exact"/>
        </dgm:presLayoutVars>
      </dgm:prSet>
      <dgm:spPr/>
      <dgm:t>
        <a:bodyPr/>
        <a:lstStyle/>
        <a:p>
          <a:endParaRPr lang="th-TH"/>
        </a:p>
      </dgm:t>
    </dgm:pt>
    <dgm:pt modelId="{17E0B5DE-C695-4C7E-A41A-3EE632510461}" type="pres">
      <dgm:prSet presAssocID="{9882B7C0-C660-442F-B133-6D8A3FC10709}" presName="composite" presStyleCnt="0"/>
      <dgm:spPr/>
    </dgm:pt>
    <dgm:pt modelId="{58FACCF8-B540-4A66-BF82-02E2572BC739}" type="pres">
      <dgm:prSet presAssocID="{9882B7C0-C660-442F-B133-6D8A3FC10709}" presName="parTx" presStyleLbl="node1" presStyleIdx="0" presStyleCnt="3">
        <dgm:presLayoutVars>
          <dgm:chMax val="0"/>
          <dgm:chPref val="0"/>
          <dgm:bulletEnabled val="1"/>
        </dgm:presLayoutVars>
      </dgm:prSet>
      <dgm:spPr/>
      <dgm:t>
        <a:bodyPr/>
        <a:lstStyle/>
        <a:p>
          <a:endParaRPr lang="th-TH"/>
        </a:p>
      </dgm:t>
    </dgm:pt>
    <dgm:pt modelId="{21169AC5-FC3B-43AA-9C68-C7DDA80DDE5F}" type="pres">
      <dgm:prSet presAssocID="{9882B7C0-C660-442F-B133-6D8A3FC10709}" presName="parSh" presStyleLbl="node1" presStyleIdx="0" presStyleCnt="3"/>
      <dgm:spPr/>
      <dgm:t>
        <a:bodyPr/>
        <a:lstStyle/>
        <a:p>
          <a:endParaRPr lang="th-TH"/>
        </a:p>
      </dgm:t>
    </dgm:pt>
    <dgm:pt modelId="{F8C8F51F-7DDA-4EEA-8687-369744E5B2C9}" type="pres">
      <dgm:prSet presAssocID="{9882B7C0-C660-442F-B133-6D8A3FC10709}" presName="desTx" presStyleLbl="fgAcc1" presStyleIdx="0" presStyleCnt="3" custScaleX="113877">
        <dgm:presLayoutVars>
          <dgm:bulletEnabled val="1"/>
        </dgm:presLayoutVars>
      </dgm:prSet>
      <dgm:spPr/>
      <dgm:t>
        <a:bodyPr/>
        <a:lstStyle/>
        <a:p>
          <a:endParaRPr lang="th-TH"/>
        </a:p>
      </dgm:t>
    </dgm:pt>
    <dgm:pt modelId="{437BF42F-467A-416B-8DB4-390D5ACC9A5C}" type="pres">
      <dgm:prSet presAssocID="{F0FD9350-C2C0-44BB-A4DB-D0682E91AC9F}" presName="sibTrans" presStyleLbl="sibTrans2D1" presStyleIdx="0" presStyleCnt="2"/>
      <dgm:spPr/>
      <dgm:t>
        <a:bodyPr/>
        <a:lstStyle/>
        <a:p>
          <a:endParaRPr lang="th-TH"/>
        </a:p>
      </dgm:t>
    </dgm:pt>
    <dgm:pt modelId="{288E9B2C-2784-4B28-993F-1E5F90F887A0}" type="pres">
      <dgm:prSet presAssocID="{F0FD9350-C2C0-44BB-A4DB-D0682E91AC9F}" presName="connTx" presStyleLbl="sibTrans2D1" presStyleIdx="0" presStyleCnt="2"/>
      <dgm:spPr/>
      <dgm:t>
        <a:bodyPr/>
        <a:lstStyle/>
        <a:p>
          <a:endParaRPr lang="th-TH"/>
        </a:p>
      </dgm:t>
    </dgm:pt>
    <dgm:pt modelId="{A8C7B113-F4F2-4BC9-BE13-7DF72F1CAD4A}" type="pres">
      <dgm:prSet presAssocID="{77CBDECA-DF32-4D17-8BCA-F1560BC9E4BB}" presName="composite" presStyleCnt="0"/>
      <dgm:spPr/>
    </dgm:pt>
    <dgm:pt modelId="{4274AEBA-D950-42FD-A28B-B9344CB00538}" type="pres">
      <dgm:prSet presAssocID="{77CBDECA-DF32-4D17-8BCA-F1560BC9E4BB}" presName="parTx" presStyleLbl="node1" presStyleIdx="0" presStyleCnt="3">
        <dgm:presLayoutVars>
          <dgm:chMax val="0"/>
          <dgm:chPref val="0"/>
          <dgm:bulletEnabled val="1"/>
        </dgm:presLayoutVars>
      </dgm:prSet>
      <dgm:spPr/>
      <dgm:t>
        <a:bodyPr/>
        <a:lstStyle/>
        <a:p>
          <a:endParaRPr lang="th-TH"/>
        </a:p>
      </dgm:t>
    </dgm:pt>
    <dgm:pt modelId="{11F54D8F-1503-47F6-9F26-906F71DF5528}" type="pres">
      <dgm:prSet presAssocID="{77CBDECA-DF32-4D17-8BCA-F1560BC9E4BB}" presName="parSh" presStyleLbl="node1" presStyleIdx="1" presStyleCnt="3" custScaleY="93942" custLinFactNeighborY="-6660"/>
      <dgm:spPr/>
      <dgm:t>
        <a:bodyPr/>
        <a:lstStyle/>
        <a:p>
          <a:endParaRPr lang="th-TH"/>
        </a:p>
      </dgm:t>
    </dgm:pt>
    <dgm:pt modelId="{05115347-BFB4-4BB0-BFC2-647DAD165E6F}" type="pres">
      <dgm:prSet presAssocID="{77CBDECA-DF32-4D17-8BCA-F1560BC9E4BB}" presName="desTx" presStyleLbl="fgAcc1" presStyleIdx="1" presStyleCnt="3">
        <dgm:presLayoutVars>
          <dgm:bulletEnabled val="1"/>
        </dgm:presLayoutVars>
      </dgm:prSet>
      <dgm:spPr/>
      <dgm:t>
        <a:bodyPr/>
        <a:lstStyle/>
        <a:p>
          <a:endParaRPr lang="th-TH"/>
        </a:p>
      </dgm:t>
    </dgm:pt>
    <dgm:pt modelId="{EA1ABB5F-9498-44ED-A60A-9F4E2E737A66}" type="pres">
      <dgm:prSet presAssocID="{3EF92A69-8102-48CF-AF7B-1B4A7426C73E}" presName="sibTrans" presStyleLbl="sibTrans2D1" presStyleIdx="1" presStyleCnt="2"/>
      <dgm:spPr/>
      <dgm:t>
        <a:bodyPr/>
        <a:lstStyle/>
        <a:p>
          <a:endParaRPr lang="th-TH"/>
        </a:p>
      </dgm:t>
    </dgm:pt>
    <dgm:pt modelId="{C45D815A-ADEA-4B73-9F3A-4CF57FECD59F}" type="pres">
      <dgm:prSet presAssocID="{3EF92A69-8102-48CF-AF7B-1B4A7426C73E}" presName="connTx" presStyleLbl="sibTrans2D1" presStyleIdx="1" presStyleCnt="2"/>
      <dgm:spPr/>
      <dgm:t>
        <a:bodyPr/>
        <a:lstStyle/>
        <a:p>
          <a:endParaRPr lang="th-TH"/>
        </a:p>
      </dgm:t>
    </dgm:pt>
    <dgm:pt modelId="{DF1C6701-5C30-4279-934C-F0F1071F5DE6}" type="pres">
      <dgm:prSet presAssocID="{809BE225-F2E7-4E5F-A7C7-E07662F5F5D2}" presName="composite" presStyleCnt="0"/>
      <dgm:spPr/>
    </dgm:pt>
    <dgm:pt modelId="{3309B8EF-484F-4C40-9893-98B30A12CD18}" type="pres">
      <dgm:prSet presAssocID="{809BE225-F2E7-4E5F-A7C7-E07662F5F5D2}" presName="parTx" presStyleLbl="node1" presStyleIdx="1" presStyleCnt="3">
        <dgm:presLayoutVars>
          <dgm:chMax val="0"/>
          <dgm:chPref val="0"/>
          <dgm:bulletEnabled val="1"/>
        </dgm:presLayoutVars>
      </dgm:prSet>
      <dgm:spPr/>
      <dgm:t>
        <a:bodyPr/>
        <a:lstStyle/>
        <a:p>
          <a:endParaRPr lang="th-TH"/>
        </a:p>
      </dgm:t>
    </dgm:pt>
    <dgm:pt modelId="{27CF6BE4-1C35-42EB-9F49-FF43C125A3D2}" type="pres">
      <dgm:prSet presAssocID="{809BE225-F2E7-4E5F-A7C7-E07662F5F5D2}" presName="parSh" presStyleLbl="node1" presStyleIdx="2" presStyleCnt="3" custLinFactNeighborY="-3996"/>
      <dgm:spPr/>
      <dgm:t>
        <a:bodyPr/>
        <a:lstStyle/>
        <a:p>
          <a:endParaRPr lang="th-TH"/>
        </a:p>
      </dgm:t>
    </dgm:pt>
    <dgm:pt modelId="{F1D0B155-EF0D-4C9C-9A25-1B62D3404174}" type="pres">
      <dgm:prSet presAssocID="{809BE225-F2E7-4E5F-A7C7-E07662F5F5D2}" presName="desTx" presStyleLbl="fgAcc1" presStyleIdx="2" presStyleCnt="3">
        <dgm:presLayoutVars>
          <dgm:bulletEnabled val="1"/>
        </dgm:presLayoutVars>
      </dgm:prSet>
      <dgm:spPr/>
      <dgm:t>
        <a:bodyPr/>
        <a:lstStyle/>
        <a:p>
          <a:endParaRPr lang="th-TH"/>
        </a:p>
      </dgm:t>
    </dgm:pt>
  </dgm:ptLst>
  <dgm:cxnLst>
    <dgm:cxn modelId="{62ECE3FB-1ADB-4D6A-A11A-74FC2246576B}" type="presOf" srcId="{809BE225-F2E7-4E5F-A7C7-E07662F5F5D2}" destId="{27CF6BE4-1C35-42EB-9F49-FF43C125A3D2}" srcOrd="1" destOrd="0" presId="urn:microsoft.com/office/officeart/2005/8/layout/process3"/>
    <dgm:cxn modelId="{59BA003A-FE12-47BE-8484-7767EE897B6E}" type="presOf" srcId="{9882B7C0-C660-442F-B133-6D8A3FC10709}" destId="{58FACCF8-B540-4A66-BF82-02E2572BC739}" srcOrd="0" destOrd="0" presId="urn:microsoft.com/office/officeart/2005/8/layout/process3"/>
    <dgm:cxn modelId="{66337EB5-361A-4FF0-8E30-89DE50A0520E}" type="presOf" srcId="{F0FD9350-C2C0-44BB-A4DB-D0682E91AC9F}" destId="{437BF42F-467A-416B-8DB4-390D5ACC9A5C}" srcOrd="0" destOrd="0" presId="urn:microsoft.com/office/officeart/2005/8/layout/process3"/>
    <dgm:cxn modelId="{E75EC2BD-CE82-4B4F-94A1-8741270AFB04}" type="presOf" srcId="{DF152352-D102-4066-867B-15EB84AF6780}" destId="{F1D0B155-EF0D-4C9C-9A25-1B62D3404174}" srcOrd="0" destOrd="0" presId="urn:microsoft.com/office/officeart/2005/8/layout/process3"/>
    <dgm:cxn modelId="{EC87C344-D7F1-47E1-96EE-8FDACCD238D3}" srcId="{77CBDECA-DF32-4D17-8BCA-F1560BC9E4BB}" destId="{8390C618-8E58-4EFC-89F5-56A303CE19FF}" srcOrd="1" destOrd="0" parTransId="{0C7D70EC-9E42-44F9-8574-4689B263B35D}" sibTransId="{5D53C6C7-5372-4C75-8841-9D5547C09B48}"/>
    <dgm:cxn modelId="{A42854A8-CB55-44BA-B90C-E1AE9706FE28}" type="presOf" srcId="{F0FD9350-C2C0-44BB-A4DB-D0682E91AC9F}" destId="{288E9B2C-2784-4B28-993F-1E5F90F887A0}" srcOrd="1" destOrd="0" presId="urn:microsoft.com/office/officeart/2005/8/layout/process3"/>
    <dgm:cxn modelId="{06D9B748-6283-4516-A630-1577CF2C151B}" srcId="{77CBDECA-DF32-4D17-8BCA-F1560BC9E4BB}" destId="{3F0A1ECB-11DC-4C23-B2AD-ED36A643187D}" srcOrd="0" destOrd="0" parTransId="{7E0515A2-59F8-42DA-9C2F-1349A1079A6C}" sibTransId="{856A3CFC-A76B-4C00-8ED6-5F5453731441}"/>
    <dgm:cxn modelId="{78F57182-974C-418D-A958-52126BF93A20}" type="presOf" srcId="{77CBDECA-DF32-4D17-8BCA-F1560BC9E4BB}" destId="{11F54D8F-1503-47F6-9F26-906F71DF5528}" srcOrd="1" destOrd="0" presId="urn:microsoft.com/office/officeart/2005/8/layout/process3"/>
    <dgm:cxn modelId="{DD961CCA-B44F-4E09-9E65-B0E06C128B1F}" type="presOf" srcId="{809BE225-F2E7-4E5F-A7C7-E07662F5F5D2}" destId="{3309B8EF-484F-4C40-9893-98B30A12CD18}" srcOrd="0" destOrd="0" presId="urn:microsoft.com/office/officeart/2005/8/layout/process3"/>
    <dgm:cxn modelId="{548709F6-E658-45DF-A687-D9A6F00F4AF2}" srcId="{809BE225-F2E7-4E5F-A7C7-E07662F5F5D2}" destId="{01590AB8-6C0F-4DFE-B76D-270DFA9094F4}" srcOrd="1" destOrd="0" parTransId="{AD476398-8D4D-454C-A2E5-32668448E665}" sibTransId="{D577222A-7577-4D5E-BD2D-7D7285F3B10B}"/>
    <dgm:cxn modelId="{553FB094-AEA7-458A-AB61-9736D735ED51}" type="presOf" srcId="{3EF92A69-8102-48CF-AF7B-1B4A7426C73E}" destId="{EA1ABB5F-9498-44ED-A60A-9F4E2E737A66}" srcOrd="0" destOrd="0" presId="urn:microsoft.com/office/officeart/2005/8/layout/process3"/>
    <dgm:cxn modelId="{AF02E590-19BB-42A5-A9E0-6F3C9DAF81FC}" type="presOf" srcId="{01590AB8-6C0F-4DFE-B76D-270DFA9094F4}" destId="{F1D0B155-EF0D-4C9C-9A25-1B62D3404174}" srcOrd="0" destOrd="1" presId="urn:microsoft.com/office/officeart/2005/8/layout/process3"/>
    <dgm:cxn modelId="{F563801E-558C-4953-939C-B8E6A991E9EF}" srcId="{BD7A5777-5A8E-4BC5-89DE-0CAC91BB7A56}" destId="{9882B7C0-C660-442F-B133-6D8A3FC10709}" srcOrd="0" destOrd="0" parTransId="{08AAE2F0-BA9E-49AD-AD0C-010A05CDC843}" sibTransId="{F0FD9350-C2C0-44BB-A4DB-D0682E91AC9F}"/>
    <dgm:cxn modelId="{FA29A523-FCCE-4C09-A408-7D479512B557}" srcId="{BD7A5777-5A8E-4BC5-89DE-0CAC91BB7A56}" destId="{809BE225-F2E7-4E5F-A7C7-E07662F5F5D2}" srcOrd="2" destOrd="0" parTransId="{9C0ECA80-67E2-4BF6-ACA0-119F08897BA7}" sibTransId="{2ED0334A-D7FD-40AF-8B2F-09EFF443525D}"/>
    <dgm:cxn modelId="{608EF599-2FC3-4210-B1BF-CA5EBFDE4E7E}" type="presOf" srcId="{BD7A5777-5A8E-4BC5-89DE-0CAC91BB7A56}" destId="{49CEBE9E-CB0F-4E42-B38F-E0DCA7CC04DA}" srcOrd="0" destOrd="0" presId="urn:microsoft.com/office/officeart/2005/8/layout/process3"/>
    <dgm:cxn modelId="{4617D30B-7FFF-4C79-BD98-926A54EE4BE8}" srcId="{9882B7C0-C660-442F-B133-6D8A3FC10709}" destId="{48DA2FFD-8B4D-45E7-8D5D-EE612EDFAD02}" srcOrd="0" destOrd="0" parTransId="{ACEED8B1-F494-4F3F-83B9-6875A1B2B7C3}" sibTransId="{E7806E59-0BF5-43BC-B8E9-F51164B8A4F6}"/>
    <dgm:cxn modelId="{5386F554-9F1C-421B-9196-D6C060942998}" srcId="{9882B7C0-C660-442F-B133-6D8A3FC10709}" destId="{901FEC62-5164-402C-8FB9-6DE60CE35E7F}" srcOrd="1" destOrd="0" parTransId="{29A8F195-0E36-40B0-AF34-A8B92E2D952C}" sibTransId="{E18E0E60-7AC7-4CA5-9F6C-B48F38ED6DA3}"/>
    <dgm:cxn modelId="{46E39E24-34E1-4EBD-8D7A-5A019F643DC1}" type="presOf" srcId="{9882B7C0-C660-442F-B133-6D8A3FC10709}" destId="{21169AC5-FC3B-43AA-9C68-C7DDA80DDE5F}" srcOrd="1" destOrd="0" presId="urn:microsoft.com/office/officeart/2005/8/layout/process3"/>
    <dgm:cxn modelId="{649575A2-DA4B-4A51-BD0B-FD945D611D4D}" srcId="{BD7A5777-5A8E-4BC5-89DE-0CAC91BB7A56}" destId="{77CBDECA-DF32-4D17-8BCA-F1560BC9E4BB}" srcOrd="1" destOrd="0" parTransId="{A2D8B080-E969-4FAB-A42E-9CC72081BB4E}" sibTransId="{3EF92A69-8102-48CF-AF7B-1B4A7426C73E}"/>
    <dgm:cxn modelId="{0852F1C9-2225-4E6C-9B69-5670F9AECF0C}" type="presOf" srcId="{3EF92A69-8102-48CF-AF7B-1B4A7426C73E}" destId="{C45D815A-ADEA-4B73-9F3A-4CF57FECD59F}" srcOrd="1" destOrd="0" presId="urn:microsoft.com/office/officeart/2005/8/layout/process3"/>
    <dgm:cxn modelId="{613F5D34-2E9E-48F8-9A16-2006C9B32B67}" type="presOf" srcId="{8390C618-8E58-4EFC-89F5-56A303CE19FF}" destId="{05115347-BFB4-4BB0-BFC2-647DAD165E6F}" srcOrd="0" destOrd="1" presId="urn:microsoft.com/office/officeart/2005/8/layout/process3"/>
    <dgm:cxn modelId="{452EA554-3E01-4927-BB1A-EEB1FC5B3D70}" type="presOf" srcId="{48DA2FFD-8B4D-45E7-8D5D-EE612EDFAD02}" destId="{F8C8F51F-7DDA-4EEA-8687-369744E5B2C9}" srcOrd="0" destOrd="0" presId="urn:microsoft.com/office/officeart/2005/8/layout/process3"/>
    <dgm:cxn modelId="{8BC86219-43D9-48FA-81E4-DFEB64B47295}" srcId="{809BE225-F2E7-4E5F-A7C7-E07662F5F5D2}" destId="{DF152352-D102-4066-867B-15EB84AF6780}" srcOrd="0" destOrd="0" parTransId="{008E10BE-C46C-4A9A-A944-128BEBBF48E4}" sibTransId="{BAA81D89-41F6-41AF-98E0-D3B265D98AA0}"/>
    <dgm:cxn modelId="{179F8DFD-B5E5-4034-A397-C961D1CD45AA}" type="presOf" srcId="{3F0A1ECB-11DC-4C23-B2AD-ED36A643187D}" destId="{05115347-BFB4-4BB0-BFC2-647DAD165E6F}" srcOrd="0" destOrd="0" presId="urn:microsoft.com/office/officeart/2005/8/layout/process3"/>
    <dgm:cxn modelId="{40BA6609-CAA8-4C4D-9314-0AC72F936169}" type="presOf" srcId="{77CBDECA-DF32-4D17-8BCA-F1560BC9E4BB}" destId="{4274AEBA-D950-42FD-A28B-B9344CB00538}" srcOrd="0" destOrd="0" presId="urn:microsoft.com/office/officeart/2005/8/layout/process3"/>
    <dgm:cxn modelId="{6C7C7B5F-2AFB-432B-89E5-E31B7437E13E}" type="presOf" srcId="{901FEC62-5164-402C-8FB9-6DE60CE35E7F}" destId="{F8C8F51F-7DDA-4EEA-8687-369744E5B2C9}" srcOrd="0" destOrd="1" presId="urn:microsoft.com/office/officeart/2005/8/layout/process3"/>
    <dgm:cxn modelId="{93298754-C98F-433C-A110-0FBE6C95E975}" type="presParOf" srcId="{49CEBE9E-CB0F-4E42-B38F-E0DCA7CC04DA}" destId="{17E0B5DE-C695-4C7E-A41A-3EE632510461}" srcOrd="0" destOrd="0" presId="urn:microsoft.com/office/officeart/2005/8/layout/process3"/>
    <dgm:cxn modelId="{09F0A53D-B123-4DDA-97B8-3C3A251D7E45}" type="presParOf" srcId="{17E0B5DE-C695-4C7E-A41A-3EE632510461}" destId="{58FACCF8-B540-4A66-BF82-02E2572BC739}" srcOrd="0" destOrd="0" presId="urn:microsoft.com/office/officeart/2005/8/layout/process3"/>
    <dgm:cxn modelId="{C55F10CE-CCB3-4FE9-84C6-6BF9800F7841}" type="presParOf" srcId="{17E0B5DE-C695-4C7E-A41A-3EE632510461}" destId="{21169AC5-FC3B-43AA-9C68-C7DDA80DDE5F}" srcOrd="1" destOrd="0" presId="urn:microsoft.com/office/officeart/2005/8/layout/process3"/>
    <dgm:cxn modelId="{35CC147F-AFEF-4477-8366-B143C14E759A}" type="presParOf" srcId="{17E0B5DE-C695-4C7E-A41A-3EE632510461}" destId="{F8C8F51F-7DDA-4EEA-8687-369744E5B2C9}" srcOrd="2" destOrd="0" presId="urn:microsoft.com/office/officeart/2005/8/layout/process3"/>
    <dgm:cxn modelId="{B7D09F37-C0E8-4117-824A-1134AF3A0D92}" type="presParOf" srcId="{49CEBE9E-CB0F-4E42-B38F-E0DCA7CC04DA}" destId="{437BF42F-467A-416B-8DB4-390D5ACC9A5C}" srcOrd="1" destOrd="0" presId="urn:microsoft.com/office/officeart/2005/8/layout/process3"/>
    <dgm:cxn modelId="{2956B2EE-33FE-4047-871D-266E7ABF1F1D}" type="presParOf" srcId="{437BF42F-467A-416B-8DB4-390D5ACC9A5C}" destId="{288E9B2C-2784-4B28-993F-1E5F90F887A0}" srcOrd="0" destOrd="0" presId="urn:microsoft.com/office/officeart/2005/8/layout/process3"/>
    <dgm:cxn modelId="{3444B684-566E-4B85-82E8-7EB1B32B3B84}" type="presParOf" srcId="{49CEBE9E-CB0F-4E42-B38F-E0DCA7CC04DA}" destId="{A8C7B113-F4F2-4BC9-BE13-7DF72F1CAD4A}" srcOrd="2" destOrd="0" presId="urn:microsoft.com/office/officeart/2005/8/layout/process3"/>
    <dgm:cxn modelId="{E55D2625-EED9-450D-BB00-EA2BBCAE786E}" type="presParOf" srcId="{A8C7B113-F4F2-4BC9-BE13-7DF72F1CAD4A}" destId="{4274AEBA-D950-42FD-A28B-B9344CB00538}" srcOrd="0" destOrd="0" presId="urn:microsoft.com/office/officeart/2005/8/layout/process3"/>
    <dgm:cxn modelId="{5996B6BA-5BBD-4E50-87C9-0A1975307434}" type="presParOf" srcId="{A8C7B113-F4F2-4BC9-BE13-7DF72F1CAD4A}" destId="{11F54D8F-1503-47F6-9F26-906F71DF5528}" srcOrd="1" destOrd="0" presId="urn:microsoft.com/office/officeart/2005/8/layout/process3"/>
    <dgm:cxn modelId="{F3F7535C-60D4-4CAD-9F93-A61C2DE7D405}" type="presParOf" srcId="{A8C7B113-F4F2-4BC9-BE13-7DF72F1CAD4A}" destId="{05115347-BFB4-4BB0-BFC2-647DAD165E6F}" srcOrd="2" destOrd="0" presId="urn:microsoft.com/office/officeart/2005/8/layout/process3"/>
    <dgm:cxn modelId="{D792DF76-9340-42DD-A55E-36860B1A4E68}" type="presParOf" srcId="{49CEBE9E-CB0F-4E42-B38F-E0DCA7CC04DA}" destId="{EA1ABB5F-9498-44ED-A60A-9F4E2E737A66}" srcOrd="3" destOrd="0" presId="urn:microsoft.com/office/officeart/2005/8/layout/process3"/>
    <dgm:cxn modelId="{F8FF10BC-5F9C-4AD1-97DE-0E5766D54C65}" type="presParOf" srcId="{EA1ABB5F-9498-44ED-A60A-9F4E2E737A66}" destId="{C45D815A-ADEA-4B73-9F3A-4CF57FECD59F}" srcOrd="0" destOrd="0" presId="urn:microsoft.com/office/officeart/2005/8/layout/process3"/>
    <dgm:cxn modelId="{0AF38255-C281-48C3-B611-D50F18F25AFB}" type="presParOf" srcId="{49CEBE9E-CB0F-4E42-B38F-E0DCA7CC04DA}" destId="{DF1C6701-5C30-4279-934C-F0F1071F5DE6}" srcOrd="4" destOrd="0" presId="urn:microsoft.com/office/officeart/2005/8/layout/process3"/>
    <dgm:cxn modelId="{CB1DD9FD-8A2E-4D74-866F-FF47A501D257}" type="presParOf" srcId="{DF1C6701-5C30-4279-934C-F0F1071F5DE6}" destId="{3309B8EF-484F-4C40-9893-98B30A12CD18}" srcOrd="0" destOrd="0" presId="urn:microsoft.com/office/officeart/2005/8/layout/process3"/>
    <dgm:cxn modelId="{C1D8D75B-0A52-44B2-83A9-99DE53F21CFF}" type="presParOf" srcId="{DF1C6701-5C30-4279-934C-F0F1071F5DE6}" destId="{27CF6BE4-1C35-42EB-9F49-FF43C125A3D2}" srcOrd="1" destOrd="0" presId="urn:microsoft.com/office/officeart/2005/8/layout/process3"/>
    <dgm:cxn modelId="{9FE9310A-187A-4F4F-A15C-9C813F15F32A}" type="presParOf" srcId="{DF1C6701-5C30-4279-934C-F0F1071F5DE6}" destId="{F1D0B155-EF0D-4C9C-9A25-1B62D340417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C69DA-E6D1-43A2-BCED-EAED5D20B548}">
      <dsp:nvSpPr>
        <dsp:cNvPr id="0" name=""/>
        <dsp:cNvSpPr/>
      </dsp:nvSpPr>
      <dsp:spPr>
        <a:xfrm>
          <a:off x="3389628" y="0"/>
          <a:ext cx="2876727" cy="2877165"/>
        </a:xfrm>
        <a:prstGeom prst="circularArrow">
          <a:avLst>
            <a:gd name="adj1" fmla="val 10980"/>
            <a:gd name="adj2" fmla="val 1142322"/>
            <a:gd name="adj3" fmla="val 4500000"/>
            <a:gd name="adj4" fmla="val 10800000"/>
            <a:gd name="adj5" fmla="val 125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03AF07-B951-4019-B50A-73899548D5C9}">
      <dsp:nvSpPr>
        <dsp:cNvPr id="0" name=""/>
        <dsp:cNvSpPr/>
      </dsp:nvSpPr>
      <dsp:spPr>
        <a:xfrm>
          <a:off x="4025479" y="1038744"/>
          <a:ext cx="1598542" cy="799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h-TH" sz="2500" b="1" kern="1200" dirty="0" smtClean="0"/>
            <a:t>แผนการตลาดที่เน้นการผลิต</a:t>
          </a:r>
          <a:endParaRPr lang="th-TH" sz="2500" b="1" kern="1200" dirty="0"/>
        </a:p>
      </dsp:txBody>
      <dsp:txXfrm>
        <a:off x="4025479" y="1038744"/>
        <a:ext cx="1598542" cy="799079"/>
      </dsp:txXfrm>
    </dsp:sp>
    <dsp:sp modelId="{DDF1507A-4CAE-41F1-A162-7FD7C4C369AF}">
      <dsp:nvSpPr>
        <dsp:cNvPr id="0" name=""/>
        <dsp:cNvSpPr/>
      </dsp:nvSpPr>
      <dsp:spPr>
        <a:xfrm>
          <a:off x="2590627" y="1653144"/>
          <a:ext cx="2876727" cy="2877165"/>
        </a:xfrm>
        <a:prstGeom prst="leftCircularArrow">
          <a:avLst>
            <a:gd name="adj1" fmla="val 10980"/>
            <a:gd name="adj2" fmla="val 1142322"/>
            <a:gd name="adj3" fmla="val 6300000"/>
            <a:gd name="adj4" fmla="val 18900000"/>
            <a:gd name="adj5" fmla="val 125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CA64F2-CABD-42D2-897D-6756146281CA}">
      <dsp:nvSpPr>
        <dsp:cNvPr id="0" name=""/>
        <dsp:cNvSpPr/>
      </dsp:nvSpPr>
      <dsp:spPr>
        <a:xfrm>
          <a:off x="3229720" y="2701451"/>
          <a:ext cx="1598542" cy="799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h-TH" sz="2500" b="1" kern="1200" dirty="0" smtClean="0"/>
            <a:t>แผนการตลาดที่เน้นการขาย</a:t>
          </a:r>
          <a:endParaRPr lang="th-TH" sz="2500" b="1" kern="1200" dirty="0"/>
        </a:p>
      </dsp:txBody>
      <dsp:txXfrm>
        <a:off x="3229720" y="2701451"/>
        <a:ext cx="1598542" cy="799079"/>
      </dsp:txXfrm>
    </dsp:sp>
    <dsp:sp modelId="{B572A93B-0057-4B7B-BA2A-358EE6225038}">
      <dsp:nvSpPr>
        <dsp:cNvPr id="0" name=""/>
        <dsp:cNvSpPr/>
      </dsp:nvSpPr>
      <dsp:spPr>
        <a:xfrm>
          <a:off x="3594376" y="3504117"/>
          <a:ext cx="2471554" cy="2472545"/>
        </a:xfrm>
        <a:prstGeom prst="blockArc">
          <a:avLst>
            <a:gd name="adj1" fmla="val 13500000"/>
            <a:gd name="adj2" fmla="val 10800000"/>
            <a:gd name="adj3" fmla="val 1274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032AEB-0146-4FB0-AFA6-1FAEFBB3ED25}">
      <dsp:nvSpPr>
        <dsp:cNvPr id="0" name=""/>
        <dsp:cNvSpPr/>
      </dsp:nvSpPr>
      <dsp:spPr>
        <a:xfrm>
          <a:off x="4029261" y="4366549"/>
          <a:ext cx="1598542" cy="799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h-TH" sz="2500" b="1" kern="1200" dirty="0" smtClean="0"/>
            <a:t>แผนการตลาดที่เน้นลูกค้า</a:t>
          </a:r>
          <a:endParaRPr lang="th-TH" sz="2500" b="1" kern="1200" dirty="0"/>
        </a:p>
      </dsp:txBody>
      <dsp:txXfrm>
        <a:off x="4029261" y="4366549"/>
        <a:ext cx="1598542" cy="799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69AC5-FC3B-43AA-9C68-C7DDA80DDE5F}">
      <dsp:nvSpPr>
        <dsp:cNvPr id="0" name=""/>
        <dsp:cNvSpPr/>
      </dsp:nvSpPr>
      <dsp:spPr>
        <a:xfrm>
          <a:off x="7396" y="91767"/>
          <a:ext cx="1970931" cy="980723"/>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b="1" kern="1200" dirty="0" smtClean="0"/>
            <a:t>Market Segmentation</a:t>
          </a:r>
          <a:endParaRPr lang="th-TH" sz="1600" b="1" kern="1200" dirty="0"/>
        </a:p>
      </dsp:txBody>
      <dsp:txXfrm>
        <a:off x="7396" y="91767"/>
        <a:ext cx="1970931" cy="653815"/>
      </dsp:txXfrm>
    </dsp:sp>
    <dsp:sp modelId="{F8C8F51F-7DDA-4EEA-8687-369744E5B2C9}">
      <dsp:nvSpPr>
        <dsp:cNvPr id="0" name=""/>
        <dsp:cNvSpPr/>
      </dsp:nvSpPr>
      <dsp:spPr>
        <a:xfrm>
          <a:off x="274327" y="745582"/>
          <a:ext cx="2244437" cy="16629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Identify bases for segmenting the target</a:t>
          </a:r>
          <a:endParaRPr lang="th-TH" sz="1500" kern="1200" dirty="0"/>
        </a:p>
        <a:p>
          <a:pPr marL="114300" lvl="1" indent="-114300" algn="l" defTabSz="666750">
            <a:lnSpc>
              <a:spcPct val="90000"/>
            </a:lnSpc>
            <a:spcBef>
              <a:spcPct val="0"/>
            </a:spcBef>
            <a:spcAft>
              <a:spcPct val="15000"/>
            </a:spcAft>
            <a:buChar char="••"/>
          </a:pPr>
          <a:r>
            <a:rPr lang="en-US" sz="1500" kern="1200" dirty="0" smtClean="0"/>
            <a:t>Develop segment  profiles</a:t>
          </a:r>
          <a:endParaRPr lang="th-TH" sz="1500" kern="1200" dirty="0"/>
        </a:p>
      </dsp:txBody>
      <dsp:txXfrm>
        <a:off x="323034" y="794289"/>
        <a:ext cx="2147023" cy="1565564"/>
      </dsp:txXfrm>
    </dsp:sp>
    <dsp:sp modelId="{437BF42F-467A-416B-8DB4-390D5ACC9A5C}">
      <dsp:nvSpPr>
        <dsp:cNvPr id="0" name=""/>
        <dsp:cNvSpPr/>
      </dsp:nvSpPr>
      <dsp:spPr>
        <a:xfrm rot="21547480">
          <a:off x="2311260" y="147786"/>
          <a:ext cx="705987" cy="490704"/>
        </a:xfrm>
        <a:prstGeom prst="rightArrow">
          <a:avLst>
            <a:gd name="adj1" fmla="val 60000"/>
            <a:gd name="adj2" fmla="val 50000"/>
          </a:avLst>
        </a:prstGeom>
        <a:gradFill rotWithShape="0">
          <a:gsLst>
            <a:gs pos="0">
              <a:schemeClr val="accent2">
                <a:tint val="60000"/>
                <a:hueOff val="0"/>
                <a:satOff val="0"/>
                <a:lumOff val="0"/>
                <a:alphaOff val="0"/>
                <a:tint val="70000"/>
                <a:satMod val="130000"/>
              </a:schemeClr>
            </a:gs>
            <a:gs pos="43000">
              <a:schemeClr val="accent2">
                <a:tint val="60000"/>
                <a:hueOff val="0"/>
                <a:satOff val="0"/>
                <a:lumOff val="0"/>
                <a:alphaOff val="0"/>
                <a:tint val="44000"/>
                <a:satMod val="165000"/>
              </a:schemeClr>
            </a:gs>
            <a:gs pos="93000">
              <a:schemeClr val="accent2">
                <a:tint val="60000"/>
                <a:hueOff val="0"/>
                <a:satOff val="0"/>
                <a:lumOff val="0"/>
                <a:alphaOff val="0"/>
                <a:tint val="15000"/>
                <a:satMod val="165000"/>
              </a:schemeClr>
            </a:gs>
            <a:gs pos="100000">
              <a:schemeClr val="accent2">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tint val="60000"/>
              <a:hueOff val="0"/>
              <a:satOff val="0"/>
              <a:lumOff val="0"/>
              <a:alphaOff val="0"/>
              <a:shade val="9000"/>
              <a:satMod val="105000"/>
              <a:alpha val="48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h-TH" sz="1200" kern="1200"/>
        </a:p>
      </dsp:txBody>
      <dsp:txXfrm>
        <a:off x="2311269" y="247051"/>
        <a:ext cx="558776" cy="294422"/>
      </dsp:txXfrm>
    </dsp:sp>
    <dsp:sp modelId="{11F54D8F-1503-47F6-9F26-906F71DF5528}">
      <dsp:nvSpPr>
        <dsp:cNvPr id="0" name=""/>
        <dsp:cNvSpPr/>
      </dsp:nvSpPr>
      <dsp:spPr>
        <a:xfrm>
          <a:off x="3310224" y="61108"/>
          <a:ext cx="1970931" cy="921311"/>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b="1" kern="1200" dirty="0" smtClean="0"/>
            <a:t>Target  Marketing</a:t>
          </a:r>
          <a:endParaRPr lang="th-TH" sz="1600" b="1" kern="1200" dirty="0"/>
        </a:p>
      </dsp:txBody>
      <dsp:txXfrm>
        <a:off x="3310224" y="61108"/>
        <a:ext cx="1970931" cy="614207"/>
      </dsp:txXfrm>
    </dsp:sp>
    <dsp:sp modelId="{05115347-BFB4-4BB0-BFC2-647DAD165E6F}">
      <dsp:nvSpPr>
        <dsp:cNvPr id="0" name=""/>
        <dsp:cNvSpPr/>
      </dsp:nvSpPr>
      <dsp:spPr>
        <a:xfrm>
          <a:off x="3713909" y="710925"/>
          <a:ext cx="1970931" cy="16629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Develop measure of segment attractiveness</a:t>
          </a:r>
          <a:endParaRPr lang="th-TH" sz="1500" kern="1200" dirty="0"/>
        </a:p>
        <a:p>
          <a:pPr marL="171450" lvl="1" indent="-171450" algn="l" defTabSz="711200">
            <a:lnSpc>
              <a:spcPct val="90000"/>
            </a:lnSpc>
            <a:spcBef>
              <a:spcPct val="0"/>
            </a:spcBef>
            <a:spcAft>
              <a:spcPct val="15000"/>
            </a:spcAft>
            <a:buChar char="••"/>
          </a:pPr>
          <a:r>
            <a:rPr lang="en-US" sz="1600" b="1" kern="1200" dirty="0" smtClean="0">
              <a:effectLst>
                <a:outerShdw blurRad="38100" dist="38100" dir="2700000" algn="tl">
                  <a:srgbClr val="000000">
                    <a:alpha val="43137"/>
                  </a:srgbClr>
                </a:outerShdw>
              </a:effectLst>
            </a:rPr>
            <a:t>Select target segments</a:t>
          </a:r>
          <a:endParaRPr lang="th-TH" sz="1600" b="1" kern="1200" dirty="0">
            <a:effectLst>
              <a:outerShdw blurRad="38100" dist="38100" dir="2700000" algn="tl">
                <a:srgbClr val="000000">
                  <a:alpha val="43137"/>
                </a:srgbClr>
              </a:outerShdw>
            </a:effectLst>
          </a:endParaRPr>
        </a:p>
      </dsp:txBody>
      <dsp:txXfrm>
        <a:off x="3762616" y="759632"/>
        <a:ext cx="1873517" cy="1565564"/>
      </dsp:txXfrm>
    </dsp:sp>
    <dsp:sp modelId="{EA1ABB5F-9498-44ED-A60A-9F4E2E737A66}">
      <dsp:nvSpPr>
        <dsp:cNvPr id="0" name=""/>
        <dsp:cNvSpPr/>
      </dsp:nvSpPr>
      <dsp:spPr>
        <a:xfrm rot="12241">
          <a:off x="5579939" y="128560"/>
          <a:ext cx="633430" cy="490704"/>
        </a:xfrm>
        <a:prstGeom prst="rightArrow">
          <a:avLst>
            <a:gd name="adj1" fmla="val 60000"/>
            <a:gd name="adj2" fmla="val 50000"/>
          </a:avLst>
        </a:prstGeom>
        <a:gradFill rotWithShape="0">
          <a:gsLst>
            <a:gs pos="0">
              <a:schemeClr val="accent2">
                <a:tint val="60000"/>
                <a:hueOff val="0"/>
                <a:satOff val="0"/>
                <a:lumOff val="0"/>
                <a:alphaOff val="0"/>
                <a:tint val="70000"/>
                <a:satMod val="130000"/>
              </a:schemeClr>
            </a:gs>
            <a:gs pos="43000">
              <a:schemeClr val="accent2">
                <a:tint val="60000"/>
                <a:hueOff val="0"/>
                <a:satOff val="0"/>
                <a:lumOff val="0"/>
                <a:alphaOff val="0"/>
                <a:tint val="44000"/>
                <a:satMod val="165000"/>
              </a:schemeClr>
            </a:gs>
            <a:gs pos="93000">
              <a:schemeClr val="accent2">
                <a:tint val="60000"/>
                <a:hueOff val="0"/>
                <a:satOff val="0"/>
                <a:lumOff val="0"/>
                <a:alphaOff val="0"/>
                <a:tint val="15000"/>
                <a:satMod val="165000"/>
              </a:schemeClr>
            </a:gs>
            <a:gs pos="100000">
              <a:schemeClr val="accent2">
                <a:tint val="6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tint val="60000"/>
              <a:hueOff val="0"/>
              <a:satOff val="0"/>
              <a:lumOff val="0"/>
              <a:alphaOff val="0"/>
              <a:shade val="9000"/>
              <a:satMod val="105000"/>
              <a:alpha val="48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h-TH" sz="1200" kern="1200"/>
        </a:p>
      </dsp:txBody>
      <dsp:txXfrm>
        <a:off x="5579939" y="226439"/>
        <a:ext cx="486219" cy="294422"/>
      </dsp:txXfrm>
    </dsp:sp>
    <dsp:sp modelId="{27CF6BE4-1C35-42EB-9F49-FF43C125A3D2}">
      <dsp:nvSpPr>
        <dsp:cNvPr id="0" name=""/>
        <dsp:cNvSpPr/>
      </dsp:nvSpPr>
      <dsp:spPr>
        <a:xfrm>
          <a:off x="6476299" y="52577"/>
          <a:ext cx="1970931" cy="980723"/>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b="1" kern="1200" dirty="0" smtClean="0"/>
            <a:t>Market  Positioning </a:t>
          </a:r>
          <a:endParaRPr lang="th-TH" sz="1600" b="1" kern="1200" dirty="0"/>
        </a:p>
      </dsp:txBody>
      <dsp:txXfrm>
        <a:off x="6476299" y="52577"/>
        <a:ext cx="1970931" cy="653815"/>
      </dsp:txXfrm>
    </dsp:sp>
    <dsp:sp modelId="{F1D0B155-EF0D-4C9C-9A25-1B62D3404174}">
      <dsp:nvSpPr>
        <dsp:cNvPr id="0" name=""/>
        <dsp:cNvSpPr/>
      </dsp:nvSpPr>
      <dsp:spPr>
        <a:xfrm>
          <a:off x="6879984" y="745582"/>
          <a:ext cx="1970931" cy="16629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Develop positioning for target segments</a:t>
          </a:r>
          <a:endParaRPr lang="th-TH" sz="1500" kern="1200" dirty="0"/>
        </a:p>
        <a:p>
          <a:pPr marL="114300" lvl="1" indent="-114300" algn="l" defTabSz="666750">
            <a:lnSpc>
              <a:spcPct val="90000"/>
            </a:lnSpc>
            <a:spcBef>
              <a:spcPct val="0"/>
            </a:spcBef>
            <a:spcAft>
              <a:spcPct val="15000"/>
            </a:spcAft>
            <a:buChar char="••"/>
          </a:pPr>
          <a:r>
            <a:rPr lang="en-US" sz="1500" kern="1200" dirty="0" smtClean="0"/>
            <a:t>Develop a marketing mix for each segment</a:t>
          </a:r>
          <a:endParaRPr lang="th-TH" sz="1500" kern="1200" dirty="0"/>
        </a:p>
      </dsp:txBody>
      <dsp:txXfrm>
        <a:off x="6928691" y="794289"/>
        <a:ext cx="1873517" cy="156556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FDEA146-E2FF-4C46-A2CF-D854341EA631}" type="datetimeFigureOut">
              <a:rPr lang="en-US"/>
              <a:pPr>
                <a:defRPr/>
              </a:pPr>
              <a:t>11/16/2011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694DB2A-615F-472D-B622-4FD4BAE2C278}" type="slidenum">
              <a:rPr lang="en-US"/>
              <a:pPr>
                <a:defRPr/>
              </a:pPr>
              <a:t>‹#›</a:t>
            </a:fld>
            <a:endParaRPr lang="en-US"/>
          </a:p>
        </p:txBody>
      </p:sp>
    </p:spTree>
    <p:extLst>
      <p:ext uri="{BB962C8B-B14F-4D97-AF65-F5344CB8AC3E}">
        <p14:creationId xmlns:p14="http://schemas.microsoft.com/office/powerpoint/2010/main" val="32043055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1E0172-D589-4B94-8605-5111CBD9DB08}" type="datetimeFigureOut">
              <a:rPr lang="en-US"/>
              <a:pPr>
                <a:defRPr/>
              </a:pPr>
              <a:t>11/16/2011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F1918B-8373-47B7-A253-89E0E9C39466}" type="slidenum">
              <a:rPr lang="en-US"/>
              <a:pPr>
                <a:defRPr/>
              </a:pPr>
              <a:t>‹#›</a:t>
            </a:fld>
            <a:endParaRPr lang="en-US" dirty="0"/>
          </a:p>
        </p:txBody>
      </p:sp>
    </p:spTree>
    <p:extLst>
      <p:ext uri="{BB962C8B-B14F-4D97-AF65-F5344CB8AC3E}">
        <p14:creationId xmlns:p14="http://schemas.microsoft.com/office/powerpoint/2010/main" val="175881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7C05AE-69D6-4E9B-A7D3-6E7E252F83DC}" type="datetimeFigureOut">
              <a:rPr lang="en-US"/>
              <a:pPr>
                <a:defRPr/>
              </a:pPr>
              <a:t>11/16/2011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76C6B50-5D0A-4ABA-B5A4-817BAFDD9A8D}" type="slidenum">
              <a:rPr lang="en-US"/>
              <a:pPr>
                <a:defRPr/>
              </a:pPr>
              <a:t>‹#›</a:t>
            </a:fld>
            <a:endParaRPr lang="en-US" dirty="0"/>
          </a:p>
        </p:txBody>
      </p:sp>
    </p:spTree>
    <p:extLst>
      <p:ext uri="{BB962C8B-B14F-4D97-AF65-F5344CB8AC3E}">
        <p14:creationId xmlns:p14="http://schemas.microsoft.com/office/powerpoint/2010/main" val="82392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57200" y="1600200"/>
            <a:ext cx="8229600" cy="4495800"/>
          </a:xfrm>
        </p:spPr>
        <p:txBody>
          <a:bodyPr>
            <a:normAutofit/>
          </a:bodyPr>
          <a:lstStyle/>
          <a:p>
            <a:pPr lvl="0"/>
            <a:endParaRPr lang="th-TH"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r>
              <a:rPr lang="th-TH"/>
              <a:t>Business Plan</a:t>
            </a: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t>SCIB 21 Regional</a:t>
            </a:r>
            <a:endParaRPr lang="th-TH"/>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B49517DF-CB75-4263-B9E8-2E7FA6C53772}" type="slidenum">
              <a:rPr lang="en-US"/>
              <a:pPr>
                <a:defRPr/>
              </a:pPr>
              <a:t>‹#›</a:t>
            </a:fld>
            <a:endParaRPr lang="th-TH"/>
          </a:p>
        </p:txBody>
      </p:sp>
    </p:spTree>
    <p:extLst>
      <p:ext uri="{BB962C8B-B14F-4D97-AF65-F5344CB8AC3E}">
        <p14:creationId xmlns:p14="http://schemas.microsoft.com/office/powerpoint/2010/main" val="317188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pPr>
              <a:defRPr/>
            </a:pPr>
            <a:endParaRPr lang="th-TH"/>
          </a:p>
        </p:txBody>
      </p:sp>
      <p:sp>
        <p:nvSpPr>
          <p:cNvPr id="8" name="Footer Placeholder 7"/>
          <p:cNvSpPr>
            <a:spLocks noGrp="1"/>
          </p:cNvSpPr>
          <p:nvPr>
            <p:ph type="ftr" sz="quarter" idx="11"/>
          </p:nvPr>
        </p:nvSpPr>
        <p:spPr/>
        <p:txBody>
          <a:bodyPr/>
          <a:lstStyle>
            <a:lvl1pPr>
              <a:defRPr/>
            </a:lvl1pPr>
          </a:lstStyle>
          <a:p>
            <a:pPr>
              <a:defRPr/>
            </a:pPr>
            <a:r>
              <a:rPr lang="en-US"/>
              <a:t>Kulachatr C. Na Ayudhya</a:t>
            </a:r>
            <a:endParaRPr lang="th-TH"/>
          </a:p>
        </p:txBody>
      </p:sp>
      <p:sp>
        <p:nvSpPr>
          <p:cNvPr id="9" name="Slide Number Placeholder 8"/>
          <p:cNvSpPr>
            <a:spLocks noGrp="1"/>
          </p:cNvSpPr>
          <p:nvPr>
            <p:ph type="sldNum" sz="quarter" idx="12"/>
          </p:nvPr>
        </p:nvSpPr>
        <p:spPr/>
        <p:txBody>
          <a:bodyPr/>
          <a:lstStyle>
            <a:lvl1pPr>
              <a:defRPr/>
            </a:lvl1pPr>
          </a:lstStyle>
          <a:p>
            <a:pPr>
              <a:defRPr/>
            </a:pPr>
            <a:fld id="{C4EA68BC-988F-4F62-8306-9DB8FE66B1DE}" type="slidenum">
              <a:rPr lang="en-US"/>
              <a:pPr>
                <a:defRPr/>
              </a:pPr>
              <a:t>‹#›</a:t>
            </a:fld>
            <a:endParaRPr lang="th-TH"/>
          </a:p>
        </p:txBody>
      </p:sp>
    </p:spTree>
    <p:extLst>
      <p:ext uri="{BB962C8B-B14F-4D97-AF65-F5344CB8AC3E}">
        <p14:creationId xmlns:p14="http://schemas.microsoft.com/office/powerpoint/2010/main" val="362509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F4A3D33-FEBC-40A2-9133-081BC3468D3A}" type="datetimeFigureOut">
              <a:rPr lang="en-US"/>
              <a:pPr>
                <a:defRPr/>
              </a:pPr>
              <a:t>11/16/2011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4C44E0-4D6D-41F5-946C-2780BF8280EA}" type="slidenum">
              <a:rPr lang="en-US"/>
              <a:pPr>
                <a:defRPr/>
              </a:pPr>
              <a:t>‹#›</a:t>
            </a:fld>
            <a:endParaRPr lang="en-US" dirty="0"/>
          </a:p>
        </p:txBody>
      </p:sp>
    </p:spTree>
    <p:extLst>
      <p:ext uri="{BB962C8B-B14F-4D97-AF65-F5344CB8AC3E}">
        <p14:creationId xmlns:p14="http://schemas.microsoft.com/office/powerpoint/2010/main" val="190727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A6E8D2-33EB-4538-B410-E16C5A9CBE5D}" type="datetimeFigureOut">
              <a:rPr lang="en-US"/>
              <a:pPr>
                <a:defRPr/>
              </a:pPr>
              <a:t>11/16/2011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6A83C-A195-46F3-88B2-120F6B01DC3B}" type="slidenum">
              <a:rPr lang="en-US"/>
              <a:pPr>
                <a:defRPr/>
              </a:pPr>
              <a:t>‹#›</a:t>
            </a:fld>
            <a:endParaRPr lang="en-US"/>
          </a:p>
        </p:txBody>
      </p:sp>
    </p:spTree>
    <p:extLst>
      <p:ext uri="{BB962C8B-B14F-4D97-AF65-F5344CB8AC3E}">
        <p14:creationId xmlns:p14="http://schemas.microsoft.com/office/powerpoint/2010/main" val="717433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2F1D950-E2CD-4461-B5B9-D2B031CE1954}" type="datetimeFigureOut">
              <a:rPr lang="en-US"/>
              <a:pPr>
                <a:defRPr/>
              </a:pPr>
              <a:t>11/16/2011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12B00C6-3F16-4E3F-B8B2-84ECE6A58D5F}" type="slidenum">
              <a:rPr lang="en-US"/>
              <a:pPr>
                <a:defRPr/>
              </a:pPr>
              <a:t>‹#›</a:t>
            </a:fld>
            <a:endParaRPr lang="en-US" dirty="0"/>
          </a:p>
        </p:txBody>
      </p:sp>
    </p:spTree>
    <p:extLst>
      <p:ext uri="{BB962C8B-B14F-4D97-AF65-F5344CB8AC3E}">
        <p14:creationId xmlns:p14="http://schemas.microsoft.com/office/powerpoint/2010/main" val="231251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DF00937-A186-469B-A1C2-3AC7B18F602C}" type="datetimeFigureOut">
              <a:rPr lang="en-US"/>
              <a:pPr>
                <a:defRPr/>
              </a:pPr>
              <a:t>11/16/2011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C6CF569-BDDD-4407-83FA-BE7B4FA8D20F}" type="slidenum">
              <a:rPr lang="en-US"/>
              <a:pPr>
                <a:defRPr/>
              </a:pPr>
              <a:t>‹#›</a:t>
            </a:fld>
            <a:endParaRPr lang="en-US" dirty="0"/>
          </a:p>
        </p:txBody>
      </p:sp>
    </p:spTree>
    <p:extLst>
      <p:ext uri="{BB962C8B-B14F-4D97-AF65-F5344CB8AC3E}">
        <p14:creationId xmlns:p14="http://schemas.microsoft.com/office/powerpoint/2010/main" val="98281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8395861-4A9F-46FB-BCDA-382376A9E646}" type="datetimeFigureOut">
              <a:rPr lang="en-US"/>
              <a:pPr>
                <a:defRPr/>
              </a:pPr>
              <a:t>11/16/2011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4A2EC6F-DA55-46E3-A40B-29103A90B266}" type="slidenum">
              <a:rPr lang="en-US"/>
              <a:pPr>
                <a:defRPr/>
              </a:pPr>
              <a:t>‹#›</a:t>
            </a:fld>
            <a:endParaRPr lang="en-US" dirty="0"/>
          </a:p>
        </p:txBody>
      </p:sp>
    </p:spTree>
    <p:extLst>
      <p:ext uri="{BB962C8B-B14F-4D97-AF65-F5344CB8AC3E}">
        <p14:creationId xmlns:p14="http://schemas.microsoft.com/office/powerpoint/2010/main" val="358679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ECCE2CC-9D98-44EA-AF8D-923C2C0BE62B}" type="datetimeFigureOut">
              <a:rPr lang="en-US"/>
              <a:pPr>
                <a:defRPr/>
              </a:pPr>
              <a:t>11/16/2011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99457B1-CFB8-4E8F-8782-B90A6D4C3224}" type="slidenum">
              <a:rPr lang="en-US"/>
              <a:pPr>
                <a:defRPr/>
              </a:pPr>
              <a:t>‹#›</a:t>
            </a:fld>
            <a:endParaRPr lang="en-US" dirty="0"/>
          </a:p>
        </p:txBody>
      </p:sp>
    </p:spTree>
    <p:extLst>
      <p:ext uri="{BB962C8B-B14F-4D97-AF65-F5344CB8AC3E}">
        <p14:creationId xmlns:p14="http://schemas.microsoft.com/office/powerpoint/2010/main" val="198588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EC793BA-B6CF-44C3-94C6-392AA49C76B3}" type="datetimeFigureOut">
              <a:rPr lang="en-US"/>
              <a:pPr>
                <a:defRPr/>
              </a:pPr>
              <a:t>11/16/2011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64BF20-6CCB-4050-B86E-D3DDBBE728C5}" type="slidenum">
              <a:rPr lang="en-US"/>
              <a:pPr>
                <a:defRPr/>
              </a:pPr>
              <a:t>‹#›</a:t>
            </a:fld>
            <a:endParaRPr lang="en-US" dirty="0"/>
          </a:p>
        </p:txBody>
      </p:sp>
    </p:spTree>
    <p:extLst>
      <p:ext uri="{BB962C8B-B14F-4D97-AF65-F5344CB8AC3E}">
        <p14:creationId xmlns:p14="http://schemas.microsoft.com/office/powerpoint/2010/main" val="20649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BFD0C4E-C999-439F-A9E7-28C726F4868A}" type="datetimeFigureOut">
              <a:rPr lang="en-US"/>
              <a:pPr>
                <a:defRPr/>
              </a:pPr>
              <a:t>11/16/2011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A12C678-840A-4201-A7B2-17F3BE488487}" type="slidenum">
              <a:rPr lang="en-US"/>
              <a:pPr>
                <a:defRPr/>
              </a:pPr>
              <a:t>‹#›</a:t>
            </a:fld>
            <a:endParaRPr lang="en-US"/>
          </a:p>
        </p:txBody>
      </p:sp>
    </p:spTree>
    <p:extLst>
      <p:ext uri="{BB962C8B-B14F-4D97-AF65-F5344CB8AC3E}">
        <p14:creationId xmlns:p14="http://schemas.microsoft.com/office/powerpoint/2010/main" val="84910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4C8E8C2-9555-4E12-98B1-687EB34C9A7E}" type="datetimeFigureOut">
              <a:rPr lang="en-US"/>
              <a:pPr>
                <a:defRPr/>
              </a:pPr>
              <a:t>11/16/2011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AEED2CF-ACDE-45D1-9DCF-3E9F16D3EC8F}"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83" r:id="rId1"/>
    <p:sldLayoutId id="2147484075" r:id="rId2"/>
    <p:sldLayoutId id="2147484084" r:id="rId3"/>
    <p:sldLayoutId id="2147484076" r:id="rId4"/>
    <p:sldLayoutId id="2147484077" r:id="rId5"/>
    <p:sldLayoutId id="2147484078" r:id="rId6"/>
    <p:sldLayoutId id="2147484079" r:id="rId7"/>
    <p:sldLayoutId id="2147484080" r:id="rId8"/>
    <p:sldLayoutId id="2147484085" r:id="rId9"/>
    <p:sldLayoutId id="2147484081" r:id="rId10"/>
    <p:sldLayoutId id="2147484082" r:id="rId11"/>
    <p:sldLayoutId id="2147484086" r:id="rId12"/>
    <p:sldLayoutId id="2147484087"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Consumer%20Tren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hyperlink" Target="http://www.youtube.com/watch?v=VYoiXtfebzU" TargetMode="External"/><Relationship Id="rId5" Type="http://schemas.openxmlformats.org/officeDocument/2006/relationships/image" Target="../media/image54.jpeg"/><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hyperlink" Target="http://www3.easywebtime.com/itap_web/"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hyperlink" Target="http://www.entrepreneur.com/article/217508" TargetMode="External"/><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2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13.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kulachatrakul.blogspo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4"/>
          <p:cNvSpPr>
            <a:spLocks noGrp="1"/>
          </p:cNvSpPr>
          <p:nvPr>
            <p:ph type="subTitle" idx="1"/>
          </p:nvPr>
        </p:nvSpPr>
        <p:spPr>
          <a:xfrm>
            <a:off x="533400" y="3228975"/>
            <a:ext cx="7854950" cy="1752600"/>
          </a:xfrm>
        </p:spPr>
        <p:txBody>
          <a:bodyPr/>
          <a:lstStyle/>
          <a:p>
            <a:pPr marR="0"/>
            <a:r>
              <a:rPr lang="en-US" smtClean="0"/>
              <a:t>Kulachatr Chatrakul  Na  Ayudhya</a:t>
            </a:r>
            <a:endParaRPr lang="th-TH" smtClean="0"/>
          </a:p>
        </p:txBody>
      </p:sp>
      <p:sp>
        <p:nvSpPr>
          <p:cNvPr id="6" name="Title 1"/>
          <p:cNvSpPr>
            <a:spLocks noGrp="1"/>
          </p:cNvSpPr>
          <p:nvPr>
            <p:ph type="ctrTitle"/>
          </p:nvPr>
        </p:nvSpPr>
        <p:spPr>
          <a:ln>
            <a:miter lim="800000"/>
            <a:headEnd/>
            <a:tailEnd/>
          </a:ln>
          <a:extLst/>
        </p:spPr>
        <p:txBody>
          <a:bodyPr>
            <a:noAutofit/>
          </a:bodyPr>
          <a:lstStyle/>
          <a:p>
            <a:pPr algn="ctr" eaLnBrk="1" fontAlgn="auto" hangingPunct="1">
              <a:spcAft>
                <a:spcPts val="0"/>
              </a:spcAft>
              <a:defRPr/>
            </a:pPr>
            <a:r>
              <a:rPr lang="en-US" sz="4000" dirty="0" smtClean="0">
                <a:solidFill>
                  <a:schemeClr val="tx1"/>
                </a:solidFill>
                <a:latin typeface="+mn-lt"/>
                <a:ea typeface="+mn-ea"/>
                <a:cs typeface="+mn-cs"/>
              </a:rPr>
              <a:t>Components of  Marketing Plan</a:t>
            </a:r>
            <a:endParaRPr lang="th-TH"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08050"/>
          </a:xfrm>
        </p:spPr>
        <p:txBody>
          <a:bodyPr/>
          <a:lstStyle/>
          <a:p>
            <a:pPr algn="ctr" eaLnBrk="1" hangingPunct="1"/>
            <a:r>
              <a:rPr lang="en-US" sz="3600" b="1" smtClean="0">
                <a:solidFill>
                  <a:schemeClr val="tx1"/>
                </a:solidFill>
              </a:rPr>
              <a:t>Environmental Analysis (Ex- Internal Analysis)</a:t>
            </a:r>
            <a:endParaRPr lang="th-TH" sz="3600" b="1" smtClean="0"/>
          </a:p>
        </p:txBody>
      </p:sp>
      <p:pic>
        <p:nvPicPr>
          <p:cNvPr id="16387" name="Picture 2" descr="http://www.bizstrategies.biz/images/SWOT-Analysis-s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846138"/>
            <a:ext cx="5929313" cy="5978525"/>
          </a:xfrm>
          <a:noFill/>
        </p:spPr>
      </p:pic>
      <p:sp>
        <p:nvSpPr>
          <p:cNvPr id="6" name="Arc 5"/>
          <p:cNvSpPr/>
          <p:nvPr/>
        </p:nvSpPr>
        <p:spPr>
          <a:xfrm>
            <a:off x="428625" y="3857625"/>
            <a:ext cx="8215313" cy="3000375"/>
          </a:xfrm>
          <a:prstGeom prst="arc">
            <a:avLst>
              <a:gd name="adj1" fmla="val 10731095"/>
              <a:gd name="adj2" fmla="val 7873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a:p>
        </p:txBody>
      </p:sp>
      <p:sp>
        <p:nvSpPr>
          <p:cNvPr id="7" name="Arc 6"/>
          <p:cNvSpPr/>
          <p:nvPr/>
        </p:nvSpPr>
        <p:spPr>
          <a:xfrm rot="10800000">
            <a:off x="428625" y="711200"/>
            <a:ext cx="8215313" cy="3000375"/>
          </a:xfrm>
          <a:prstGeom prst="arc">
            <a:avLst>
              <a:gd name="adj1" fmla="val 10731095"/>
              <a:gd name="adj2" fmla="val 7873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h-TH"/>
          </a:p>
        </p:txBody>
      </p:sp>
      <p:sp>
        <p:nvSpPr>
          <p:cNvPr id="16390" name="TextBox 7"/>
          <p:cNvSpPr txBox="1">
            <a:spLocks noChangeArrowheads="1"/>
          </p:cNvSpPr>
          <p:nvPr/>
        </p:nvSpPr>
        <p:spPr bwMode="auto">
          <a:xfrm>
            <a:off x="1946275" y="1282700"/>
            <a:ext cx="514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a:t>Internal Environment </a:t>
            </a:r>
            <a:endParaRPr lang="th-TH"/>
          </a:p>
        </p:txBody>
      </p:sp>
      <p:sp>
        <p:nvSpPr>
          <p:cNvPr id="16391" name="TextBox 8"/>
          <p:cNvSpPr txBox="1">
            <a:spLocks noChangeArrowheads="1"/>
          </p:cNvSpPr>
          <p:nvPr/>
        </p:nvSpPr>
        <p:spPr bwMode="auto">
          <a:xfrm>
            <a:off x="1943100" y="5884863"/>
            <a:ext cx="514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a:t>External Envi. </a:t>
            </a:r>
            <a:endParaRPr lang="th-T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750" y="0"/>
            <a:ext cx="9112250" cy="1692275"/>
          </a:xfrm>
        </p:spPr>
        <p:txBody>
          <a:bodyPr/>
          <a:lstStyle/>
          <a:p>
            <a:pPr algn="ctr"/>
            <a:r>
              <a:rPr lang="en-US" smtClean="0"/>
              <a:t>Marketing Objectives</a:t>
            </a:r>
            <a:br>
              <a:rPr lang="en-US" smtClean="0"/>
            </a:br>
            <a:r>
              <a:rPr lang="en-US" smtClean="0">
                <a:solidFill>
                  <a:schemeClr val="accent1"/>
                </a:solidFill>
              </a:rPr>
              <a:t>“Quantity + Time Frame”</a:t>
            </a:r>
            <a:endParaRPr lang="th-TH" smtClean="0">
              <a:solidFill>
                <a:schemeClr val="accent1"/>
              </a:solidFill>
            </a:endParaRPr>
          </a:p>
        </p:txBody>
      </p:sp>
      <p:sp>
        <p:nvSpPr>
          <p:cNvPr id="17411" name="Content Placeholder 2"/>
          <p:cNvSpPr>
            <a:spLocks noGrp="1"/>
          </p:cNvSpPr>
          <p:nvPr>
            <p:ph idx="1"/>
          </p:nvPr>
        </p:nvSpPr>
        <p:spPr>
          <a:xfrm>
            <a:off x="250825" y="1700213"/>
            <a:ext cx="8893175" cy="5157787"/>
          </a:xfrm>
        </p:spPr>
        <p:txBody>
          <a:bodyPr/>
          <a:lstStyle/>
          <a:p>
            <a:r>
              <a:rPr lang="th-TH" sz="2800" b="1" u="sng" smtClean="0"/>
              <a:t>วัตถุประสงค์ด้านการเงิน</a:t>
            </a:r>
            <a:r>
              <a:rPr lang="th-TH" sz="2800" b="1" smtClean="0"/>
              <a:t>  </a:t>
            </a:r>
            <a:r>
              <a:rPr lang="en-US" sz="2800" smtClean="0"/>
              <a:t>(Financial Objective)</a:t>
            </a:r>
            <a:r>
              <a:rPr lang="th-TH" sz="2800" smtClean="0"/>
              <a:t> </a:t>
            </a:r>
          </a:p>
          <a:p>
            <a:pPr lvl="1"/>
            <a:r>
              <a:rPr lang="th-TH" sz="2800" smtClean="0"/>
              <a:t>ต้องการผลตอบแทนจากการลงทุนของตลาดเป้าหมาย </a:t>
            </a:r>
            <a:r>
              <a:rPr lang="en-US" sz="2800" smtClean="0"/>
              <a:t>20%</a:t>
            </a:r>
            <a:endParaRPr lang="th-TH" sz="2800" smtClean="0"/>
          </a:p>
          <a:p>
            <a:pPr lvl="1"/>
            <a:r>
              <a:rPr lang="th-TH" sz="2800" smtClean="0"/>
              <a:t>ต้องการกำไรสุทธิ </a:t>
            </a:r>
            <a:r>
              <a:rPr lang="en-US" sz="2800" smtClean="0"/>
              <a:t>10</a:t>
            </a:r>
            <a:r>
              <a:rPr lang="th-TH" sz="2800" smtClean="0"/>
              <a:t> ล้านบาทในปี </a:t>
            </a:r>
            <a:r>
              <a:rPr lang="en-US" sz="2800" smtClean="0"/>
              <a:t>25</a:t>
            </a:r>
            <a:r>
              <a:rPr lang="th-TH" sz="2800" smtClean="0"/>
              <a:t>48</a:t>
            </a:r>
          </a:p>
          <a:p>
            <a:pPr lvl="1"/>
            <a:r>
              <a:rPr lang="th-TH" sz="2800" smtClean="0"/>
              <a:t>ต้องการส่วนครองตลาด </a:t>
            </a:r>
            <a:r>
              <a:rPr lang="en-US" sz="2800" smtClean="0"/>
              <a:t>30% </a:t>
            </a:r>
            <a:r>
              <a:rPr lang="th-TH" sz="2800" smtClean="0"/>
              <a:t>ในปี </a:t>
            </a:r>
            <a:r>
              <a:rPr lang="en-US" sz="2800" smtClean="0"/>
              <a:t>25</a:t>
            </a:r>
            <a:r>
              <a:rPr lang="th-TH" sz="2800" smtClean="0"/>
              <a:t>50 </a:t>
            </a:r>
          </a:p>
          <a:p>
            <a:r>
              <a:rPr lang="th-TH" sz="2800" b="1" u="sng" smtClean="0"/>
              <a:t>วัตถุประสงค์ด้านการตลาด</a:t>
            </a:r>
            <a:r>
              <a:rPr lang="th-TH" sz="2800" b="1" smtClean="0"/>
              <a:t>  </a:t>
            </a:r>
            <a:r>
              <a:rPr lang="en-US" sz="2800" smtClean="0"/>
              <a:t>(Marketing Objective) </a:t>
            </a:r>
            <a:endParaRPr lang="th-TH" sz="2800" smtClean="0"/>
          </a:p>
          <a:p>
            <a:pPr lvl="1"/>
            <a:r>
              <a:rPr lang="th-TH" sz="2800" smtClean="0"/>
              <a:t>วัตถุประสงค์ในการขาย</a:t>
            </a:r>
          </a:p>
          <a:p>
            <a:pPr lvl="1"/>
            <a:r>
              <a:rPr lang="th-TH" sz="2800" smtClean="0"/>
              <a:t>การวางตำแหน่งเพื่อการแข่งขัน</a:t>
            </a:r>
          </a:p>
          <a:p>
            <a:pPr lvl="1"/>
            <a:r>
              <a:rPr lang="th-TH" sz="2800" smtClean="0"/>
              <a:t>สร้างความภักดีในตราสินค้า</a:t>
            </a:r>
          </a:p>
          <a:p>
            <a:pPr lvl="1"/>
            <a:r>
              <a:rPr lang="th-TH" sz="2800" smtClean="0"/>
              <a:t>สร้างการรับรู้ในตราสินค้าจาก </a:t>
            </a:r>
            <a:r>
              <a:rPr lang="en-US" sz="2800" smtClean="0"/>
              <a:t>15%</a:t>
            </a:r>
            <a:r>
              <a:rPr lang="th-TH" sz="2800" smtClean="0"/>
              <a:t> เป็น </a:t>
            </a:r>
            <a:r>
              <a:rPr lang="en-US" sz="2800" smtClean="0"/>
              <a:t>30%</a:t>
            </a:r>
            <a:endParaRPr lang="th-TH" sz="2800" smtClean="0"/>
          </a:p>
          <a:p>
            <a:pPr lvl="1"/>
            <a:r>
              <a:rPr lang="th-TH" sz="2800" smtClean="0"/>
              <a:t>เพิ่มช่องทางการจัดจำหน่ายอีก </a:t>
            </a:r>
            <a:r>
              <a:rPr lang="en-US" sz="2800" smtClean="0"/>
              <a:t>20%</a:t>
            </a:r>
            <a:r>
              <a:rPr lang="th-TH" sz="2800" smtClean="0"/>
              <a:t>  เป็นต้น</a:t>
            </a:r>
            <a:endParaRPr lang="en-US" sz="2800" smtClean="0"/>
          </a:p>
          <a:p>
            <a:endParaRPr lang="th-TH"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a:solidFill>
            <a:schemeClr val="accent1">
              <a:lumMod val="40000"/>
              <a:lumOff val="60000"/>
            </a:schemeClr>
          </a:solidFill>
        </p:spPr>
        <p:txBody>
          <a:bodyPr/>
          <a:lstStyle/>
          <a:p>
            <a:pPr algn="ctr">
              <a:defRPr/>
            </a:pPr>
            <a:r>
              <a:rPr lang="th-TH" b="1" dirty="0" smtClean="0">
                <a:effectLst>
                  <a:outerShdw blurRad="38100" dist="38100" dir="2700000" algn="tl">
                    <a:srgbClr val="000000">
                      <a:alpha val="43137"/>
                    </a:srgbClr>
                  </a:outerShdw>
                </a:effectLst>
                <a:latin typeface="Browallia New" pitchFamily="34" charset="-34"/>
                <a:cs typeface="Browallia New" pitchFamily="34" charset="-34"/>
              </a:rPr>
              <a:t>เป้าหมายและวัตถุประสงค์ทางการตลาด</a:t>
            </a:r>
            <a:endParaRPr lang="th-TH" b="1" dirty="0">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3" name="Content Placeholder 2"/>
          <p:cNvSpPr>
            <a:spLocks noGrp="1"/>
          </p:cNvSpPr>
          <p:nvPr>
            <p:ph sz="half" idx="1"/>
          </p:nvPr>
        </p:nvSpPr>
        <p:spPr>
          <a:xfrm>
            <a:off x="142875" y="1735138"/>
            <a:ext cx="4357688" cy="4525962"/>
          </a:xfrm>
          <a:solidFill>
            <a:schemeClr val="accent5">
              <a:lumMod val="20000"/>
              <a:lumOff val="80000"/>
            </a:schemeClr>
          </a:solidFill>
        </p:spPr>
        <p:txBody>
          <a:bodyPr/>
          <a:lstStyle/>
          <a:p>
            <a:pPr>
              <a:buFont typeface="Arial" pitchFamily="34" charset="0"/>
              <a:buNone/>
              <a:defRPr/>
            </a:pPr>
            <a:r>
              <a:rPr lang="th-TH" b="1" dirty="0" smtClean="0">
                <a:latin typeface="Browallia New" pitchFamily="34" charset="-34"/>
              </a:rPr>
              <a:t>ตัวอย่างเป้าหมายทางการตลาด</a:t>
            </a:r>
          </a:p>
          <a:p>
            <a:pPr>
              <a:defRPr/>
            </a:pPr>
            <a:r>
              <a:rPr lang="th-TH" dirty="0" smtClean="0">
                <a:latin typeface="Browallia New" pitchFamily="34" charset="-34"/>
              </a:rPr>
              <a:t>รักษาลูกค้าเดิมหรือส่วนแบ่งการตลาด</a:t>
            </a:r>
          </a:p>
          <a:p>
            <a:pPr>
              <a:defRPr/>
            </a:pPr>
            <a:r>
              <a:rPr lang="th-TH" dirty="0" smtClean="0">
                <a:latin typeface="Browallia New" pitchFamily="34" charset="-34"/>
              </a:rPr>
              <a:t>เพิ่มปริมาณการซื้อของลูกค้าเดิม</a:t>
            </a:r>
          </a:p>
          <a:p>
            <a:pPr>
              <a:defRPr/>
            </a:pPr>
            <a:r>
              <a:rPr lang="th-TH" dirty="0" smtClean="0">
                <a:latin typeface="Browallia New" pitchFamily="34" charset="-34"/>
              </a:rPr>
              <a:t>แสวงหาลูกค้าใหม่หรือเพิ่มส่วนแบ่งการตลาด</a:t>
            </a:r>
          </a:p>
          <a:p>
            <a:pPr>
              <a:defRPr/>
            </a:pPr>
            <a:r>
              <a:rPr lang="th-TH" dirty="0" smtClean="0">
                <a:latin typeface="Browallia New" pitchFamily="34" charset="-34"/>
              </a:rPr>
              <a:t>เพิ่มปริมาณการซื้อซ้ำจากลูกค้าใหม่</a:t>
            </a:r>
          </a:p>
          <a:p>
            <a:pPr>
              <a:defRPr/>
            </a:pPr>
            <a:r>
              <a:rPr lang="th-TH" dirty="0" smtClean="0">
                <a:latin typeface="Browallia New" pitchFamily="34" charset="-34"/>
              </a:rPr>
              <a:t>รักษาภาพลักษณ์ของกิจการ</a:t>
            </a:r>
          </a:p>
          <a:p>
            <a:pPr>
              <a:defRPr/>
            </a:pPr>
            <a:r>
              <a:rPr lang="th-TH" dirty="0" smtClean="0">
                <a:latin typeface="Browallia New" pitchFamily="34" charset="-34"/>
              </a:rPr>
              <a:t>สร้างการรับรู้ในตราสินค้า</a:t>
            </a:r>
          </a:p>
          <a:p>
            <a:pPr>
              <a:defRPr/>
            </a:pPr>
            <a:r>
              <a:rPr lang="th-TH" dirty="0" smtClean="0">
                <a:latin typeface="Browallia New" pitchFamily="34" charset="-34"/>
              </a:rPr>
              <a:t>เพื่อคืนกำไรสู่สังคม</a:t>
            </a:r>
          </a:p>
          <a:p>
            <a:pPr lvl="1">
              <a:defRPr/>
            </a:pPr>
            <a:endParaRPr lang="th-TH" dirty="0" smtClean="0">
              <a:latin typeface="Browallia New" pitchFamily="34" charset="-34"/>
            </a:endParaRPr>
          </a:p>
          <a:p>
            <a:pPr lvl="1">
              <a:defRPr/>
            </a:pPr>
            <a:endParaRPr lang="th-TH" dirty="0" smtClean="0">
              <a:latin typeface="Browallia New" pitchFamily="34" charset="-34"/>
            </a:endParaRPr>
          </a:p>
        </p:txBody>
      </p:sp>
      <p:sp>
        <p:nvSpPr>
          <p:cNvPr id="4" name="Content Placeholder 3"/>
          <p:cNvSpPr>
            <a:spLocks noGrp="1"/>
          </p:cNvSpPr>
          <p:nvPr>
            <p:ph sz="half" idx="2"/>
          </p:nvPr>
        </p:nvSpPr>
        <p:spPr>
          <a:xfrm>
            <a:off x="4643438" y="1735138"/>
            <a:ext cx="4357687" cy="4525962"/>
          </a:xfrm>
          <a:solidFill>
            <a:schemeClr val="accent1">
              <a:lumMod val="20000"/>
              <a:lumOff val="80000"/>
            </a:schemeClr>
          </a:solidFill>
        </p:spPr>
        <p:txBody>
          <a:bodyPr/>
          <a:lstStyle/>
          <a:p>
            <a:pPr>
              <a:buFont typeface="Arial" pitchFamily="34" charset="0"/>
              <a:buNone/>
              <a:defRPr/>
            </a:pPr>
            <a:r>
              <a:rPr lang="th-TH" b="1" dirty="0" smtClean="0">
                <a:latin typeface="Browallia New" pitchFamily="34" charset="-34"/>
              </a:rPr>
              <a:t>ตัวอย่างวัตถุประสงค์ทางการตลาด</a:t>
            </a:r>
          </a:p>
          <a:p>
            <a:pPr>
              <a:defRPr/>
            </a:pPr>
            <a:r>
              <a:rPr lang="th-TH" dirty="0" smtClean="0">
                <a:latin typeface="Browallia New" pitchFamily="34" charset="-34"/>
              </a:rPr>
              <a:t>รักษาส่วนแบ่งการตลาดให้คงอยู่ที่อัตรา </a:t>
            </a:r>
            <a:r>
              <a:rPr lang="en-US" dirty="0" smtClean="0">
                <a:latin typeface="Browallia New" pitchFamily="34" charset="-34"/>
                <a:cs typeface="Browallia New" pitchFamily="34" charset="-34"/>
              </a:rPr>
              <a:t>15% </a:t>
            </a:r>
            <a:r>
              <a:rPr lang="th-TH" dirty="0" smtClean="0">
                <a:latin typeface="Browallia New" pitchFamily="34" charset="-34"/>
              </a:rPr>
              <a:t>ให้ได้ในไตรมาสนี้</a:t>
            </a:r>
          </a:p>
          <a:p>
            <a:pPr>
              <a:defRPr/>
            </a:pPr>
            <a:r>
              <a:rPr lang="th-TH" dirty="0" smtClean="0">
                <a:latin typeface="Browallia New" pitchFamily="34" charset="-34"/>
              </a:rPr>
              <a:t>เพิ่มปริมาณการซื้อจากลูกค้าเดิม </a:t>
            </a:r>
            <a:r>
              <a:rPr lang="en-US" dirty="0" smtClean="0">
                <a:latin typeface="Browallia New" pitchFamily="34" charset="-34"/>
                <a:cs typeface="Browallia New" pitchFamily="34" charset="-34"/>
              </a:rPr>
              <a:t>10% </a:t>
            </a:r>
            <a:r>
              <a:rPr lang="th-TH" dirty="0" smtClean="0">
                <a:latin typeface="Browallia New" pitchFamily="34" charset="-34"/>
              </a:rPr>
              <a:t>ภายใน </a:t>
            </a:r>
            <a:r>
              <a:rPr lang="en-US" dirty="0" smtClean="0">
                <a:latin typeface="Browallia New" pitchFamily="34" charset="-34"/>
                <a:cs typeface="Browallia New" pitchFamily="34" charset="-34"/>
              </a:rPr>
              <a:t>3 </a:t>
            </a:r>
            <a:r>
              <a:rPr lang="th-TH" dirty="0" smtClean="0">
                <a:latin typeface="Browallia New" pitchFamily="34" charset="-34"/>
              </a:rPr>
              <a:t>เดือน</a:t>
            </a:r>
          </a:p>
          <a:p>
            <a:pPr>
              <a:defRPr/>
            </a:pPr>
            <a:r>
              <a:rPr lang="th-TH" dirty="0" smtClean="0">
                <a:latin typeface="Browallia New" pitchFamily="34" charset="-34"/>
              </a:rPr>
              <a:t>ต้องได้ส่วนแบ่งการตลาดเพิ่มเติมจากปีที่แล้ว </a:t>
            </a:r>
            <a:r>
              <a:rPr lang="en-US" dirty="0" smtClean="0">
                <a:latin typeface="Browallia New" pitchFamily="34" charset="-34"/>
                <a:cs typeface="Browallia New" pitchFamily="34" charset="-34"/>
              </a:rPr>
              <a:t>5%</a:t>
            </a:r>
          </a:p>
          <a:p>
            <a:pPr>
              <a:defRPr/>
            </a:pPr>
            <a:r>
              <a:rPr lang="th-TH" dirty="0" smtClean="0">
                <a:latin typeface="Browallia New" pitchFamily="34" charset="-34"/>
              </a:rPr>
              <a:t>มีปริมาณการซื้อซ้ำจากลูกค้าใหม่หลังจากทดลองใช้แล้ว </a:t>
            </a:r>
            <a:r>
              <a:rPr lang="en-US" dirty="0" smtClean="0">
                <a:latin typeface="Browallia New" pitchFamily="34" charset="-34"/>
                <a:cs typeface="Browallia New" pitchFamily="34" charset="-34"/>
              </a:rPr>
              <a:t>3 </a:t>
            </a:r>
            <a:r>
              <a:rPr lang="th-TH" dirty="0" smtClean="0">
                <a:latin typeface="Browallia New" pitchFamily="34" charset="-34"/>
              </a:rPr>
              <a:t>เดือน</a:t>
            </a:r>
            <a:endParaRPr lang="th-TH" dirty="0">
              <a:latin typeface="Browallia New" pitchFamily="34" charset="-34"/>
            </a:endParaRPr>
          </a:p>
        </p:txBody>
      </p:sp>
      <p:sp>
        <p:nvSpPr>
          <p:cNvPr id="18437" name="TextBox 4"/>
          <p:cNvSpPr txBox="1">
            <a:spLocks noChangeArrowheads="1"/>
          </p:cNvSpPr>
          <p:nvPr/>
        </p:nvSpPr>
        <p:spPr bwMode="auto">
          <a:xfrm>
            <a:off x="0" y="788988"/>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b="1">
                <a:solidFill>
                  <a:schemeClr val="accent1"/>
                </a:solidFill>
                <a:latin typeface="Browallia New" pitchFamily="34" charset="-34"/>
                <a:cs typeface="Browallia New" pitchFamily="34" charset="-34"/>
              </a:rPr>
              <a:t>เป้าหมาย</a:t>
            </a:r>
            <a:r>
              <a:rPr lang="th-TH">
                <a:solidFill>
                  <a:schemeClr val="accent1"/>
                </a:solidFill>
                <a:latin typeface="Browallia New" pitchFamily="34" charset="-34"/>
                <a:cs typeface="Browallia New" pitchFamily="34" charset="-34"/>
              </a:rPr>
              <a:t> </a:t>
            </a:r>
            <a:r>
              <a:rPr lang="en-US">
                <a:solidFill>
                  <a:schemeClr val="accent1"/>
                </a:solidFill>
                <a:latin typeface="Browallia New" pitchFamily="34" charset="-34"/>
                <a:cs typeface="Browallia New" pitchFamily="34" charset="-34"/>
              </a:rPr>
              <a:t>:</a:t>
            </a:r>
            <a:r>
              <a:rPr lang="th-TH">
                <a:latin typeface="Browallia New" pitchFamily="34" charset="-34"/>
                <a:cs typeface="Browallia New" pitchFamily="34" charset="-34"/>
              </a:rPr>
              <a:t>นักการตลาดจะสามารถกำหนดยุทธวิธีในการดำเนินกิจกรรมการตลาดให้เข้าเป้า</a:t>
            </a:r>
          </a:p>
          <a:p>
            <a:pPr eaLnBrk="1" hangingPunct="1"/>
            <a:r>
              <a:rPr lang="th-TH" b="1">
                <a:solidFill>
                  <a:schemeClr val="accent1"/>
                </a:solidFill>
                <a:latin typeface="Browallia New" pitchFamily="34" charset="-34"/>
                <a:cs typeface="Browallia New" pitchFamily="34" charset="-34"/>
              </a:rPr>
              <a:t>วัตถุประสงค์</a:t>
            </a:r>
            <a:r>
              <a:rPr lang="th-TH">
                <a:solidFill>
                  <a:schemeClr val="accent1"/>
                </a:solidFill>
                <a:latin typeface="Browallia New" pitchFamily="34" charset="-34"/>
                <a:cs typeface="Browallia New" pitchFamily="34" charset="-34"/>
              </a:rPr>
              <a:t> </a:t>
            </a:r>
            <a:r>
              <a:rPr lang="en-US">
                <a:solidFill>
                  <a:schemeClr val="accent1"/>
                </a:solidFill>
                <a:latin typeface="Browallia New" pitchFamily="34" charset="-34"/>
                <a:cs typeface="Browallia New" pitchFamily="34" charset="-34"/>
              </a:rPr>
              <a:t>: </a:t>
            </a:r>
            <a:r>
              <a:rPr lang="th-TH">
                <a:latin typeface="Browallia New" pitchFamily="34" charset="-34"/>
                <a:cs typeface="Browallia New" pitchFamily="34" charset="-34"/>
              </a:rPr>
              <a:t>นักการตลาดมีตัวชี้วัดความสำเร็จเป็นตัวเลขเชิงปริมาณในเวลาที่ต้องการได้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1075"/>
          </a:xfrm>
        </p:spPr>
        <p:txBody>
          <a:bodyPr/>
          <a:lstStyle/>
          <a:p>
            <a:pPr algn="ctr" eaLnBrk="1" hangingPunct="1">
              <a:defRPr/>
            </a:pPr>
            <a:r>
              <a:rPr lang="en-US" sz="6000" b="1" dirty="0" smtClean="0">
                <a:effectLst>
                  <a:outerShdw blurRad="38100" dist="38100" dir="2700000" algn="tl">
                    <a:srgbClr val="000000">
                      <a:alpha val="43137"/>
                    </a:srgbClr>
                  </a:outerShdw>
                </a:effectLst>
                <a:latin typeface="Browallia New" pitchFamily="34" charset="-34"/>
                <a:cs typeface="Browallia New" pitchFamily="34" charset="-34"/>
              </a:rPr>
              <a:t>STP  Marketing</a:t>
            </a:r>
            <a:endParaRPr lang="th-TH" sz="6000" dirty="0"/>
          </a:p>
        </p:txBody>
      </p:sp>
      <p:graphicFrame>
        <p:nvGraphicFramePr>
          <p:cNvPr id="5" name="Content Placeholder 4"/>
          <p:cNvGraphicFramePr>
            <a:graphicFrameLocks noGrp="1"/>
          </p:cNvGraphicFramePr>
          <p:nvPr>
            <p:ph idx="1"/>
          </p:nvPr>
        </p:nvGraphicFramePr>
        <p:xfrm>
          <a:off x="142844" y="857233"/>
          <a:ext cx="8858312" cy="25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439738" y="3417888"/>
            <a:ext cx="8572500" cy="3357562"/>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effectLst>
                  <a:outerShdw blurRad="38100" dist="38100" dir="2700000" algn="tl">
                    <a:srgbClr val="000000">
                      <a:alpha val="43137"/>
                    </a:srgbClr>
                  </a:outerShdw>
                </a:effectLst>
              </a:rPr>
              <a:t>Positioning</a:t>
            </a:r>
          </a:p>
          <a:p>
            <a:pPr>
              <a:defRPr/>
            </a:pPr>
            <a:r>
              <a:rPr lang="th-TH" sz="3200" b="1" dirty="0">
                <a:latin typeface="Browallia New" pitchFamily="34" charset="-34"/>
              </a:rPr>
              <a:t>สินค้าจะแตกต่างจากคู่แข่งในความรู้สึกของลูกค้าได้เมื่อสินค้ามีตำแหน่งทางการตลาดที่ลูกค้ารับรู้ได้อย่างโดดเด่น </a:t>
            </a:r>
          </a:p>
          <a:p>
            <a:pPr>
              <a:defRPr/>
            </a:pPr>
            <a:r>
              <a:rPr lang="th-TH" sz="3200" b="1" dirty="0">
                <a:latin typeface="Browallia New" pitchFamily="34" charset="-34"/>
              </a:rPr>
              <a:t>การวางตำแหน่งที่ดี คือ การสร้างจุดยืนหรือพัฒนาจุดขายที่เป็นเอกลักษณ์ให้แตกต่างจากคู่แข่ง</a:t>
            </a:r>
            <a:r>
              <a:rPr lang="en-US" sz="3200" b="1" dirty="0">
                <a:latin typeface="Browallia New" pitchFamily="34" charset="-34"/>
                <a:cs typeface="Browallia New" pitchFamily="34" charset="-34"/>
              </a:rPr>
              <a:t> </a:t>
            </a:r>
            <a:r>
              <a:rPr lang="th-TH" sz="3200" b="1" dirty="0">
                <a:latin typeface="Browallia New" pitchFamily="34" charset="-34"/>
              </a:rPr>
              <a:t>โดยที่ลูกค้ารับรู้และยอมรับจุดขายนั้นๆ </a:t>
            </a:r>
            <a:r>
              <a:rPr lang="en-US" sz="3200" b="1" dirty="0">
                <a:latin typeface="Browallia New" pitchFamily="34" charset="-34"/>
                <a:cs typeface="Browallia New" pitchFamily="34" charset="-34"/>
              </a:rPr>
              <a:t> </a:t>
            </a:r>
          </a:p>
          <a:p>
            <a:pPr algn="ctr">
              <a:defRPr/>
            </a:pPr>
            <a:endParaRPr lang="th-T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iA6MX8198815-02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203325"/>
            <a:ext cx="12144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0" y="0"/>
            <a:ext cx="9144000" cy="857250"/>
          </a:xfrm>
        </p:spPr>
        <p:txBody>
          <a:bodyPr/>
          <a:lstStyle/>
          <a:p>
            <a:pPr algn="ctr" eaLnBrk="1" hangingPunct="1"/>
            <a:r>
              <a:rPr lang="en-US" sz="4000" smtClean="0">
                <a:solidFill>
                  <a:schemeClr val="tx1"/>
                </a:solidFill>
              </a:rPr>
              <a:t>Segmentation  Targeting and Positioning</a:t>
            </a:r>
            <a:endParaRPr lang="th-TH" sz="4000" smtClean="0"/>
          </a:p>
        </p:txBody>
      </p:sp>
      <p:sp>
        <p:nvSpPr>
          <p:cNvPr id="20484" name="Text Placeholder 2"/>
          <p:cNvSpPr>
            <a:spLocks noGrp="1"/>
          </p:cNvSpPr>
          <p:nvPr>
            <p:ph type="body" idx="1"/>
          </p:nvPr>
        </p:nvSpPr>
        <p:spPr>
          <a:xfrm>
            <a:off x="73025" y="773113"/>
            <a:ext cx="4040188" cy="639762"/>
          </a:xfrm>
        </p:spPr>
        <p:txBody>
          <a:bodyPr/>
          <a:lstStyle/>
          <a:p>
            <a:pPr eaLnBrk="1" hangingPunct="1"/>
            <a:r>
              <a:rPr lang="en-US" smtClean="0"/>
              <a:t>Segmentation</a:t>
            </a:r>
            <a:endParaRPr lang="th-TH" smtClean="0"/>
          </a:p>
        </p:txBody>
      </p:sp>
      <p:sp>
        <p:nvSpPr>
          <p:cNvPr id="20485" name="Text Placeholder 4"/>
          <p:cNvSpPr>
            <a:spLocks noGrp="1"/>
          </p:cNvSpPr>
          <p:nvPr>
            <p:ph type="body" sz="half" idx="3"/>
          </p:nvPr>
        </p:nvSpPr>
        <p:spPr>
          <a:xfrm>
            <a:off x="7397750" y="563563"/>
            <a:ext cx="1763713" cy="639762"/>
          </a:xfrm>
        </p:spPr>
        <p:txBody>
          <a:bodyPr/>
          <a:lstStyle/>
          <a:p>
            <a:pPr algn="ctr" eaLnBrk="1" hangingPunct="1"/>
            <a:r>
              <a:rPr lang="en-US" smtClean="0"/>
              <a:t>Target</a:t>
            </a:r>
            <a:endParaRPr lang="th-TH" smtClean="0"/>
          </a:p>
        </p:txBody>
      </p:sp>
      <p:sp>
        <p:nvSpPr>
          <p:cNvPr id="20486" name="Content Placeholder 3"/>
          <p:cNvSpPr>
            <a:spLocks noGrp="1"/>
          </p:cNvSpPr>
          <p:nvPr>
            <p:ph sz="quarter" idx="2"/>
          </p:nvPr>
        </p:nvSpPr>
        <p:spPr>
          <a:xfrm>
            <a:off x="250825" y="1412875"/>
            <a:ext cx="2927350" cy="4483100"/>
          </a:xfrm>
        </p:spPr>
        <p:txBody>
          <a:bodyPr/>
          <a:lstStyle/>
          <a:p>
            <a:pPr eaLnBrk="1" hangingPunct="1"/>
            <a:r>
              <a:rPr lang="th-TH" smtClean="0">
                <a:latin typeface="Arial Unicode MS" pitchFamily="34" charset="-128"/>
                <a:ea typeface="Arial Unicode MS" pitchFamily="34" charset="-128"/>
                <a:cs typeface="Arial Unicode MS" pitchFamily="34" charset="-128"/>
              </a:rPr>
              <a:t>อายุ</a:t>
            </a:r>
          </a:p>
          <a:p>
            <a:pPr eaLnBrk="1" hangingPunct="1"/>
            <a:r>
              <a:rPr lang="th-TH" smtClean="0">
                <a:latin typeface="Arial Unicode MS" pitchFamily="34" charset="-128"/>
                <a:ea typeface="Arial Unicode MS" pitchFamily="34" charset="-128"/>
                <a:cs typeface="Arial Unicode MS" pitchFamily="34" charset="-128"/>
              </a:rPr>
              <a:t>เพศ </a:t>
            </a:r>
          </a:p>
          <a:p>
            <a:pPr eaLnBrk="1" hangingPunct="1"/>
            <a:r>
              <a:rPr lang="th-TH" smtClean="0">
                <a:latin typeface="Arial Unicode MS" pitchFamily="34" charset="-128"/>
                <a:ea typeface="Arial Unicode MS" pitchFamily="34" charset="-128"/>
                <a:cs typeface="Arial Unicode MS" pitchFamily="34" charset="-128"/>
              </a:rPr>
              <a:t>รายได้</a:t>
            </a:r>
          </a:p>
          <a:p>
            <a:pPr eaLnBrk="1" hangingPunct="1"/>
            <a:r>
              <a:rPr lang="th-TH" smtClean="0">
                <a:latin typeface="Arial Unicode MS" pitchFamily="34" charset="-128"/>
                <a:ea typeface="Arial Unicode MS" pitchFamily="34" charset="-128"/>
                <a:cs typeface="Arial Unicode MS" pitchFamily="34" charset="-128"/>
              </a:rPr>
              <a:t>อาชีพ</a:t>
            </a:r>
          </a:p>
          <a:p>
            <a:pPr eaLnBrk="1" hangingPunct="1"/>
            <a:r>
              <a:rPr lang="th-TH" smtClean="0">
                <a:latin typeface="Arial Unicode MS" pitchFamily="34" charset="-128"/>
                <a:ea typeface="Arial Unicode MS" pitchFamily="34" charset="-128"/>
                <a:cs typeface="Arial Unicode MS" pitchFamily="34" charset="-128"/>
              </a:rPr>
              <a:t>สถานภาพสมรส</a:t>
            </a:r>
          </a:p>
          <a:p>
            <a:pPr eaLnBrk="1" hangingPunct="1"/>
            <a:r>
              <a:rPr lang="th-TH" smtClean="0">
                <a:latin typeface="Arial Unicode MS" pitchFamily="34" charset="-128"/>
                <a:ea typeface="Arial Unicode MS" pitchFamily="34" charset="-128"/>
                <a:cs typeface="Arial Unicode MS" pitchFamily="34" charset="-128"/>
              </a:rPr>
              <a:t>วิถีชีวิตความเป็นอยู่</a:t>
            </a:r>
          </a:p>
          <a:p>
            <a:pPr eaLnBrk="1" hangingPunct="1"/>
            <a:r>
              <a:rPr lang="th-TH" smtClean="0">
                <a:latin typeface="Arial Unicode MS" pitchFamily="34" charset="-128"/>
                <a:ea typeface="Arial Unicode MS" pitchFamily="34" charset="-128"/>
                <a:cs typeface="Arial Unicode MS" pitchFamily="34" charset="-128"/>
              </a:rPr>
              <a:t>ทัศนคติต่อต่อสินค้า</a:t>
            </a:r>
          </a:p>
          <a:p>
            <a:pPr eaLnBrk="1" hangingPunct="1"/>
            <a:r>
              <a:rPr lang="th-TH" smtClean="0">
                <a:latin typeface="Arial Unicode MS" pitchFamily="34" charset="-128"/>
                <a:ea typeface="Arial Unicode MS" pitchFamily="34" charset="-128"/>
                <a:cs typeface="Arial Unicode MS" pitchFamily="34" charset="-128"/>
              </a:rPr>
              <a:t>ฯลฯ </a:t>
            </a:r>
          </a:p>
          <a:p>
            <a:pPr eaLnBrk="1" hangingPunct="1"/>
            <a:endParaRPr lang="th-TH" smtClean="0">
              <a:latin typeface="Arial Unicode MS" pitchFamily="34" charset="-128"/>
              <a:ea typeface="Arial Unicode MS" pitchFamily="34" charset="-128"/>
              <a:cs typeface="Arial Unicode MS" pitchFamily="34" charset="-128"/>
            </a:endParaRPr>
          </a:p>
        </p:txBody>
      </p:sp>
      <p:sp>
        <p:nvSpPr>
          <p:cNvPr id="20487" name="Content Placeholder 5"/>
          <p:cNvSpPr>
            <a:spLocks noGrp="1"/>
          </p:cNvSpPr>
          <p:nvPr>
            <p:ph sz="quarter" idx="4"/>
          </p:nvPr>
        </p:nvSpPr>
        <p:spPr>
          <a:xfrm>
            <a:off x="3419475" y="981075"/>
            <a:ext cx="5148263" cy="3095625"/>
          </a:xfrm>
        </p:spPr>
        <p:txBody>
          <a:bodyPr/>
          <a:lstStyle/>
          <a:p>
            <a:pPr eaLnBrk="1" hangingPunct="1"/>
            <a:r>
              <a:rPr lang="th-TH" sz="2000" smtClean="0">
                <a:latin typeface="Arial Unicode MS" pitchFamily="34" charset="-128"/>
                <a:ea typeface="Arial Unicode MS" pitchFamily="34" charset="-128"/>
                <a:cs typeface="Arial Unicode MS" pitchFamily="34" charset="-128"/>
              </a:rPr>
              <a:t>ชาย/ หญิงวัยรุ่น อายุ..........ปี</a:t>
            </a:r>
            <a:endParaRPr lang="en-US" sz="2000" smtClean="0">
              <a:latin typeface="Arial Unicode MS" pitchFamily="34" charset="-128"/>
              <a:ea typeface="Arial Unicode MS" pitchFamily="34" charset="-128"/>
              <a:cs typeface="Arial Unicode MS" pitchFamily="34" charset="-128"/>
            </a:endParaRPr>
          </a:p>
          <a:p>
            <a:pPr eaLnBrk="1" hangingPunct="1"/>
            <a:r>
              <a:rPr lang="th-TH" sz="2000" smtClean="0">
                <a:latin typeface="Arial Unicode MS" pitchFamily="34" charset="-128"/>
                <a:ea typeface="Arial Unicode MS" pitchFamily="34" charset="-128"/>
                <a:cs typeface="Arial Unicode MS" pitchFamily="34" charset="-128"/>
              </a:rPr>
              <a:t>ชาย/หญิงที่เริ่มทำงานอายุ......ปี</a:t>
            </a:r>
          </a:p>
          <a:p>
            <a:pPr eaLnBrk="1" hangingPunct="1"/>
            <a:r>
              <a:rPr lang="th-TH" sz="2000" smtClean="0">
                <a:latin typeface="Arial Unicode MS" pitchFamily="34" charset="-128"/>
                <a:ea typeface="Arial Unicode MS" pitchFamily="34" charset="-128"/>
                <a:cs typeface="Arial Unicode MS" pitchFamily="34" charset="-128"/>
              </a:rPr>
              <a:t>อาชีพ </a:t>
            </a:r>
            <a:r>
              <a:rPr lang="en-US" sz="2000" smtClean="0">
                <a:latin typeface="Arial Unicode MS" pitchFamily="34" charset="-128"/>
                <a:ea typeface="Arial Unicode MS" pitchFamily="34" charset="-128"/>
                <a:cs typeface="Arial Unicode MS" pitchFamily="34" charset="-128"/>
              </a:rPr>
              <a:t>: </a:t>
            </a:r>
            <a:r>
              <a:rPr lang="th-TH" sz="2000" smtClean="0">
                <a:latin typeface="Arial Unicode MS" pitchFamily="34" charset="-128"/>
                <a:ea typeface="Arial Unicode MS" pitchFamily="34" charset="-128"/>
                <a:cs typeface="Arial Unicode MS" pitchFamily="34" charset="-128"/>
              </a:rPr>
              <a:t>แม่บ้าน ครู อาจารย์</a:t>
            </a:r>
          </a:p>
          <a:p>
            <a:pPr eaLnBrk="1" hangingPunct="1"/>
            <a:r>
              <a:rPr lang="en-US" sz="2000" smtClean="0">
                <a:latin typeface="Arial Unicode MS" pitchFamily="34" charset="-128"/>
                <a:ea typeface="Arial Unicode MS" pitchFamily="34" charset="-128"/>
                <a:cs typeface="Arial Unicode MS" pitchFamily="34" charset="-128"/>
              </a:rPr>
              <a:t>Life Style</a:t>
            </a:r>
            <a:r>
              <a:rPr lang="th-TH" sz="2000" smtClean="0">
                <a:latin typeface="Arial Unicode MS" pitchFamily="34" charset="-128"/>
                <a:ea typeface="Arial Unicode MS" pitchFamily="34" charset="-128"/>
                <a:cs typeface="Arial Unicode MS" pitchFamily="34" charset="-128"/>
              </a:rPr>
              <a:t> ของชาย/ หญิง</a:t>
            </a:r>
            <a:endParaRPr lang="en-US" sz="2000" smtClean="0">
              <a:latin typeface="Arial Unicode MS" pitchFamily="34" charset="-128"/>
              <a:ea typeface="Arial Unicode MS" pitchFamily="34" charset="-128"/>
              <a:cs typeface="Arial Unicode MS" pitchFamily="34" charset="-128"/>
            </a:endParaRPr>
          </a:p>
          <a:p>
            <a:pPr lvl="1" eaLnBrk="1" hangingPunct="1"/>
            <a:r>
              <a:rPr lang="th-TH" sz="1800" smtClean="0">
                <a:latin typeface="Arial Unicode MS" pitchFamily="34" charset="-128"/>
                <a:ea typeface="Arial Unicode MS" pitchFamily="34" charset="-128"/>
                <a:cs typeface="Arial Unicode MS" pitchFamily="34" charset="-128"/>
              </a:rPr>
              <a:t>ชีวิตโลดโผน สงบนิ่ง เยือกเย็น</a:t>
            </a:r>
          </a:p>
          <a:p>
            <a:pPr eaLnBrk="1" hangingPunct="1"/>
            <a:r>
              <a:rPr lang="th-TH" smtClean="0">
                <a:latin typeface="Arial Unicode MS" pitchFamily="34" charset="-128"/>
                <a:ea typeface="Arial Unicode MS" pitchFamily="34" charset="-128"/>
                <a:cs typeface="Arial Unicode MS" pitchFamily="34" charset="-128"/>
              </a:rPr>
              <a:t>พฤติกรรมซื้อ</a:t>
            </a:r>
          </a:p>
          <a:p>
            <a:pPr lvl="1" eaLnBrk="1" hangingPunct="1"/>
            <a:r>
              <a:rPr lang="th-TH" sz="1800" u="sng" smtClean="0">
                <a:latin typeface="Arial Unicode MS" pitchFamily="34" charset="-128"/>
                <a:ea typeface="Arial Unicode MS" pitchFamily="34" charset="-128"/>
                <a:cs typeface="Arial Unicode MS" pitchFamily="34" charset="-128"/>
              </a:rPr>
              <a:t> ซื้อทำไม </a:t>
            </a:r>
            <a:r>
              <a:rPr lang="th-TH" sz="1800" smtClean="0">
                <a:latin typeface="Arial Unicode MS" pitchFamily="34" charset="-128"/>
                <a:ea typeface="Arial Unicode MS" pitchFamily="34" charset="-128"/>
                <a:cs typeface="Arial Unicode MS" pitchFamily="34" charset="-128"/>
              </a:rPr>
              <a:t>ใช้ตามเพื่อน ซื้อเพื่อการระลึกถึง </a:t>
            </a:r>
          </a:p>
          <a:p>
            <a:pPr lvl="1" eaLnBrk="1" hangingPunct="1"/>
            <a:r>
              <a:rPr lang="th-TH" sz="1800" smtClean="0">
                <a:latin typeface="Arial Unicode MS" pitchFamily="34" charset="-128"/>
                <a:ea typeface="Arial Unicode MS" pitchFamily="34" charset="-128"/>
                <a:cs typeface="Arial Unicode MS" pitchFamily="34" charset="-128"/>
              </a:rPr>
              <a:t> </a:t>
            </a:r>
            <a:r>
              <a:rPr lang="th-TH" sz="1800" u="sng" smtClean="0">
                <a:latin typeface="Arial Unicode MS" pitchFamily="34" charset="-128"/>
                <a:ea typeface="Arial Unicode MS" pitchFamily="34" charset="-128"/>
                <a:cs typeface="Arial Unicode MS" pitchFamily="34" charset="-128"/>
              </a:rPr>
              <a:t>ความถี่</a:t>
            </a:r>
            <a:r>
              <a:rPr lang="th-TH" sz="1800" smtClean="0">
                <a:latin typeface="Arial Unicode MS" pitchFamily="34" charset="-128"/>
                <a:ea typeface="Arial Unicode MS" pitchFamily="34" charset="-128"/>
                <a:cs typeface="Arial Unicode MS" pitchFamily="34" charset="-128"/>
              </a:rPr>
              <a:t> ใช้บ่อย ใช้เป็นประจำ นานๆ ใช้ครั้ง</a:t>
            </a:r>
          </a:p>
        </p:txBody>
      </p:sp>
      <p:sp>
        <p:nvSpPr>
          <p:cNvPr id="20488" name="TextBox 6"/>
          <p:cNvSpPr txBox="1">
            <a:spLocks noChangeArrowheads="1"/>
          </p:cNvSpPr>
          <p:nvPr/>
        </p:nvSpPr>
        <p:spPr bwMode="auto">
          <a:xfrm>
            <a:off x="73025" y="6457950"/>
            <a:ext cx="907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2000">
                <a:latin typeface="Arial Unicode MS" pitchFamily="34" charset="-128"/>
                <a:ea typeface="Arial Unicode MS" pitchFamily="34" charset="-128"/>
                <a:cs typeface="Arial Unicode MS" pitchFamily="34" charset="-128"/>
              </a:rPr>
              <a:t>ระบุกลุ่มเป้าหมายให้ชัดเจนและสอดคล้องกับผลิตภัณฑ์</a:t>
            </a:r>
          </a:p>
        </p:txBody>
      </p:sp>
      <p:pic>
        <p:nvPicPr>
          <p:cNvPr id="20489" name="Picture 9" descr="y1pHibg-GCajj6jkcvDym9SH3nled55FZctG_jpuwUWDZCNKOqj-_MwFdDQUMKJRXGiBDZWKq7EHk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162425"/>
            <a:ext cx="1731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YyID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4165600"/>
            <a:ext cx="314801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descr="6A_Ann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149725"/>
            <a:ext cx="15843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3" descr="5A_Siriporn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4149725"/>
            <a:ext cx="15478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7A_Kulachatr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3" y="4581525"/>
            <a:ext cx="142716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 descr="http://www.thaigaming.com/attachments/forward-mail/1537d1162207777-2005-12-24_22_46_46839489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9550" y="1323975"/>
            <a:ext cx="1582738"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http://www.goc.vn/wp-content/uploads/2009/09/tag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1216025"/>
            <a:ext cx="3424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http://www.istockphoto.com/file_thumbview_approve/6701917/2/istockphoto_6701917-target-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381125"/>
            <a:ext cx="29289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http://karlbraun.com/assets/Target-Mark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238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0" y="0"/>
            <a:ext cx="9144000" cy="785813"/>
          </a:xfrm>
          <a:solidFill>
            <a:schemeClr val="accent1">
              <a:lumMod val="40000"/>
              <a:lumOff val="60000"/>
            </a:schemeClr>
          </a:solidFill>
        </p:spPr>
        <p:txBody>
          <a:bodyPr/>
          <a:lstStyle/>
          <a:p>
            <a:pPr algn="ctr" eaLnBrk="1" hangingPunct="1">
              <a:defRPr/>
            </a:pPr>
            <a:r>
              <a:rPr lang="th-TH" b="1" dirty="0" smtClean="0">
                <a:latin typeface="Browallia New" pitchFamily="34" charset="-34"/>
                <a:cs typeface="Browallia New" pitchFamily="34" charset="-34"/>
              </a:rPr>
              <a:t>ต้องสะกดคำว่า “ลูกค้าเป้าหมาย” ให้เป็น</a:t>
            </a:r>
          </a:p>
        </p:txBody>
      </p:sp>
      <p:sp>
        <p:nvSpPr>
          <p:cNvPr id="22534" name="Content Placeholder 2"/>
          <p:cNvSpPr>
            <a:spLocks noGrp="1"/>
          </p:cNvSpPr>
          <p:nvPr>
            <p:ph sz="quarter" idx="1"/>
          </p:nvPr>
        </p:nvSpPr>
        <p:spPr>
          <a:xfrm>
            <a:off x="0" y="785813"/>
            <a:ext cx="9144000" cy="1000125"/>
          </a:xfrm>
        </p:spPr>
        <p:txBody>
          <a:bodyPr/>
          <a:lstStyle/>
          <a:p>
            <a:pPr marL="96838" indent="-1588" eaLnBrk="1" hangingPunct="1">
              <a:buFont typeface="Arial" pitchFamily="34" charset="0"/>
              <a:buNone/>
            </a:pPr>
            <a:r>
              <a:rPr lang="th-TH" sz="2800" smtClean="0">
                <a:latin typeface="Browallia New" pitchFamily="34" charset="-34"/>
              </a:rPr>
              <a:t>การตลาดเป็นกิจกรรมที่ประกอบด้วยการค้นหาว่าใครคือลูกค้า สินค้าหรือบริการอะไรที่ลูกค้าต้องการและจะใช้เครื่องมือทางการตลาดใดในการนำเสนอสินค้าหรือบริการนั้น</a:t>
            </a:r>
            <a:endParaRPr lang="en-US" sz="2800" smtClean="0">
              <a:latin typeface="Browallia New" pitchFamily="34" charset="-34"/>
              <a:cs typeface="Browallia New" pitchFamily="34" charset="-34"/>
            </a:endParaRPr>
          </a:p>
        </p:txBody>
      </p:sp>
      <p:sp>
        <p:nvSpPr>
          <p:cNvPr id="4" name="Slide Number Placeholder 3"/>
          <p:cNvSpPr>
            <a:spLocks noGrp="1"/>
          </p:cNvSpPr>
          <p:nvPr>
            <p:ph type="sldNum" sz="quarter" idx="12"/>
          </p:nvPr>
        </p:nvSpPr>
        <p:spPr/>
        <p:txBody>
          <a:bodyPr/>
          <a:lstStyle/>
          <a:p>
            <a:pPr>
              <a:defRPr/>
            </a:pPr>
            <a:fld id="{AAC6F6BF-8D26-45EE-B99F-36877FC955F5}" type="slidenum">
              <a:rPr lang="th-TH"/>
              <a:pPr>
                <a:defRPr/>
              </a:pPr>
              <a:t>15</a:t>
            </a:fld>
            <a:endParaRPr lang="th-TH"/>
          </a:p>
        </p:txBody>
      </p:sp>
      <p:sp>
        <p:nvSpPr>
          <p:cNvPr id="5" name="TextBox 4"/>
          <p:cNvSpPr txBox="1"/>
          <p:nvPr/>
        </p:nvSpPr>
        <p:spPr>
          <a:xfrm>
            <a:off x="0" y="3429000"/>
            <a:ext cx="9144000" cy="830263"/>
          </a:xfrm>
          <a:prstGeom prst="rect">
            <a:avLst/>
          </a:prstGeom>
          <a:noFill/>
        </p:spPr>
        <p:txBody>
          <a:bodyPr>
            <a:spAutoFit/>
          </a:bodyPr>
          <a:lstStyle/>
          <a:p>
            <a:pPr>
              <a:defRPr/>
            </a:pPr>
            <a:r>
              <a:rPr lang="th-TH" sz="2400" b="1" dirty="0">
                <a:solidFill>
                  <a:srgbClr val="FF0000"/>
                </a:solidFill>
                <a:effectLst>
                  <a:outerShdw blurRad="38100" dist="38100" dir="2700000" algn="tl">
                    <a:srgbClr val="000000">
                      <a:alpha val="43137"/>
                    </a:srgbClr>
                  </a:outerShdw>
                </a:effectLst>
                <a:latin typeface="Browallia New" pitchFamily="34" charset="-34"/>
                <a:cs typeface="Browallia New" pitchFamily="34" charset="-34"/>
              </a:rPr>
              <a:t>ความผิดพลาดที่สำคัญของผู้ประกอบการ คือ พยายามที่จะเป็นทุกอย่างสำหรับลูกค้าทุกคน ทุกเพศทุกวัย ซึ่งเป็นไปได้ยาก (วิทยา ด่านธำรงกูล ,</a:t>
            </a:r>
            <a:r>
              <a:rPr lang="en-US" sz="2400" b="1" dirty="0">
                <a:solidFill>
                  <a:srgbClr val="FF0000"/>
                </a:solidFill>
                <a:effectLst>
                  <a:outerShdw blurRad="38100" dist="38100" dir="2700000" algn="tl">
                    <a:srgbClr val="000000">
                      <a:alpha val="43137"/>
                    </a:srgbClr>
                  </a:outerShdw>
                </a:effectLst>
                <a:latin typeface="Browallia New" pitchFamily="34" charset="-34"/>
                <a:cs typeface="Browallia New" pitchFamily="34" charset="-34"/>
              </a:rPr>
              <a:t>6-2)</a:t>
            </a:r>
            <a:endParaRPr lang="th-TH" sz="2400" b="1" dirty="0">
              <a:solidFill>
                <a:srgbClr val="FF0000"/>
              </a:solidFill>
              <a:effectLst>
                <a:outerShdw blurRad="38100" dist="38100" dir="2700000" algn="tl">
                  <a:srgbClr val="000000">
                    <a:alpha val="43137"/>
                  </a:srgbClr>
                </a:outerShdw>
              </a:effectLst>
              <a:latin typeface="Browallia New" pitchFamily="34" charset="-34"/>
              <a:cs typeface="Browallia New" pitchFamily="34" charset="-34"/>
            </a:endParaRPr>
          </a:p>
        </p:txBody>
      </p:sp>
      <p:sp>
        <p:nvSpPr>
          <p:cNvPr id="10" name="TextBox 9"/>
          <p:cNvSpPr txBox="1"/>
          <p:nvPr/>
        </p:nvSpPr>
        <p:spPr>
          <a:xfrm>
            <a:off x="0" y="4214813"/>
            <a:ext cx="9144000" cy="954087"/>
          </a:xfrm>
          <a:prstGeom prst="rect">
            <a:avLst/>
          </a:prstGeom>
          <a:solidFill>
            <a:schemeClr val="accent1">
              <a:lumMod val="20000"/>
              <a:lumOff val="80000"/>
            </a:schemeClr>
          </a:solidFill>
        </p:spPr>
        <p:txBody>
          <a:bodyPr>
            <a:spAutoFit/>
          </a:bodyPr>
          <a:lstStyle/>
          <a:p>
            <a:pPr>
              <a:defRPr/>
            </a:pPr>
            <a:r>
              <a:rPr lang="th-TH" dirty="0">
                <a:latin typeface="Browallia New" pitchFamily="34" charset="-34"/>
                <a:cs typeface="Browallia New" pitchFamily="34" charset="-34"/>
              </a:rPr>
              <a:t>ลูกค้าหรือกลุ่มเป้าหมาย เป็นกลุ่มคนที่มีลักษณะใดลักษณะหนึ่งร่วมกัน เช่น เพศ อายุ รายได้ ศาสนา อาชีพ การศึกษา รสนิยม ชนชั้น  วิถีชีวิต พฤติกรรมซื้อ เหตุผลในการซื้อ </a:t>
            </a:r>
          </a:p>
        </p:txBody>
      </p:sp>
      <p:pic>
        <p:nvPicPr>
          <p:cNvPr id="22538" name="Picture 12" descr="http://www.theage.com.au/ffximage/2007/12/06/marketing_lead_narrowweb__300x38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43500"/>
            <a:ext cx="15716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 descr="http://www.istockphoto.com/file_thumbview_approve/10133336/2/istockphoto_10133336-target-market-patter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5145088"/>
            <a:ext cx="25717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8" descr="http://www.interactone.com/wp-content/uploads/2010/01/target-marke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5170488"/>
            <a:ext cx="25003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0" descr="http://smartiz.net/wp-content/uploads/2008/07/affiliat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143500"/>
            <a:ext cx="28178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229600" cy="1143000"/>
          </a:xfrm>
        </p:spPr>
        <p:txBody>
          <a:bodyPr/>
          <a:lstStyle/>
          <a:p>
            <a:endParaRPr lang="th-TH" smtClean="0"/>
          </a:p>
        </p:txBody>
      </p:sp>
      <p:pic>
        <p:nvPicPr>
          <p:cNvPr id="23555" name="Picture 2" descr="http://4.bp.blogspot.com/_Q1RsowlDemo/SH7nxR9m-cI/AAAAAAAAAI8/fbz5ai-2brk/s320/elderly-coupl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214313"/>
            <a:ext cx="4929187" cy="3613150"/>
          </a:xfrm>
          <a:noFill/>
        </p:spPr>
      </p:pic>
      <p:pic>
        <p:nvPicPr>
          <p:cNvPr id="23556" name="Picture 4" descr="http://2.bp.blogspot.com/_vXmCrV8Xhrk/Sdv3DiXW3tI/AAAAAAAAAVo/y2K7vigC-MQ/s320/014500_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72125" y="214313"/>
            <a:ext cx="2986088" cy="3571875"/>
          </a:xfrm>
          <a:noFill/>
        </p:spPr>
      </p:pic>
      <p:sp>
        <p:nvSpPr>
          <p:cNvPr id="23557" name="Rectangle 6"/>
          <p:cNvSpPr>
            <a:spLocks noChangeArrowheads="1"/>
          </p:cNvSpPr>
          <p:nvPr/>
        </p:nvSpPr>
        <p:spPr bwMode="auto">
          <a:xfrm>
            <a:off x="571500" y="6072188"/>
            <a:ext cx="821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a:t>Kulachatr C. Na Ayudhya ,2008. </a:t>
            </a:r>
            <a:r>
              <a:rPr lang="en-US" sz="1600" b="1">
                <a:hlinkClick r:id="rId4" action="ppaction://hlinkfile"/>
              </a:rPr>
              <a:t>Consumer trend</a:t>
            </a:r>
            <a:r>
              <a:rPr lang="en-US" sz="1600"/>
              <a:t>. Rotary Club of CM North </a:t>
            </a:r>
          </a:p>
          <a:p>
            <a:pPr algn="r"/>
            <a:r>
              <a:rPr lang="en-US" sz="1600"/>
              <a:t>http://lunz-lunz.blogspot.com/2009/04/amway-nutrilite-protein-powder.html</a:t>
            </a:r>
            <a:endParaRPr lang="th-TH" sz="1600"/>
          </a:p>
        </p:txBody>
      </p:sp>
      <p:pic>
        <p:nvPicPr>
          <p:cNvPr id="23558" name="Picture 8" descr="http://2.bp.blogspot.com/_vXmCrV8Xhrk/SHGy7EgOPRI/AAAAAAAAAAo/5o1HMjVKf_4/S240/belgium+6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38576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http://1.bp.blogspot.com/_vXmCrV8Xhrk/SOv7-x8UZqI/AAAAAAAAAPI/RXA6h3l2MYs/S240/DSC001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38576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0"/>
          <p:cNvSpPr txBox="1">
            <a:spLocks noChangeArrowheads="1"/>
          </p:cNvSpPr>
          <p:nvPr/>
        </p:nvSpPr>
        <p:spPr bwMode="auto">
          <a:xfrm>
            <a:off x="500063" y="3857625"/>
            <a:ext cx="32861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buFont typeface="Arial" pitchFamily="34" charset="0"/>
              <a:buChar char="•"/>
            </a:pPr>
            <a:r>
              <a:rPr lang="en-US"/>
              <a:t> </a:t>
            </a:r>
            <a:r>
              <a:rPr lang="en-US" sz="2400"/>
              <a:t>Elderly , not healthy</a:t>
            </a:r>
          </a:p>
          <a:p>
            <a:pPr eaLnBrk="1" hangingPunct="1">
              <a:buFont typeface="Arial" pitchFamily="34" charset="0"/>
              <a:buChar char="•"/>
            </a:pPr>
            <a:r>
              <a:rPr lang="en-US" sz="2400"/>
              <a:t> Trouble to eat </a:t>
            </a:r>
          </a:p>
          <a:p>
            <a:pPr eaLnBrk="1" hangingPunct="1">
              <a:buFont typeface="Arial" pitchFamily="34" charset="0"/>
              <a:buChar char="•"/>
            </a:pPr>
            <a:r>
              <a:rPr lang="en-US" sz="2400"/>
              <a:t> Loses of  teeth </a:t>
            </a:r>
          </a:p>
        </p:txBody>
      </p:sp>
      <p:sp>
        <p:nvSpPr>
          <p:cNvPr id="23561" name="TextBox 11"/>
          <p:cNvSpPr txBox="1">
            <a:spLocks noChangeArrowheads="1"/>
          </p:cNvSpPr>
          <p:nvPr/>
        </p:nvSpPr>
        <p:spPr bwMode="auto">
          <a:xfrm>
            <a:off x="642938" y="5572125"/>
            <a:ext cx="792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r" eaLnBrk="1" hangingPunct="1"/>
            <a:r>
              <a:rPr lang="en-US"/>
              <a:t>Suitable for kids who difficult to eat or allergic</a:t>
            </a:r>
            <a:endParaRPr lang="th-TH"/>
          </a:p>
        </p:txBody>
      </p:sp>
      <p:sp>
        <p:nvSpPr>
          <p:cNvPr id="13" name="TextBox 12"/>
          <p:cNvSpPr txBox="1"/>
          <p:nvPr/>
        </p:nvSpPr>
        <p:spPr>
          <a:xfrm>
            <a:off x="5557838" y="3343275"/>
            <a:ext cx="3000375" cy="461963"/>
          </a:xfrm>
          <a:prstGeom prst="rect">
            <a:avLst/>
          </a:prstGeom>
          <a:solidFill>
            <a:schemeClr val="accent3">
              <a:lumMod val="40000"/>
              <a:lumOff val="60000"/>
            </a:schemeClr>
          </a:solidFill>
        </p:spPr>
        <p:txBody>
          <a:bodyPr>
            <a:spAutoFit/>
          </a:bodyPr>
          <a:lstStyle/>
          <a:p>
            <a:pPr algn="ctr">
              <a:defRPr/>
            </a:pPr>
            <a:r>
              <a:rPr lang="en-US" sz="2400" dirty="0"/>
              <a:t>2 Market Segments</a:t>
            </a:r>
            <a:endParaRPr lang="th-TH"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ttp://content.mthai.com/upload_images/0-te/te_feb_2009/married/chexk_before_married/chexk_before_married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38290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0" y="0"/>
            <a:ext cx="9144000" cy="857250"/>
          </a:xfrm>
        </p:spPr>
        <p:txBody>
          <a:bodyPr/>
          <a:lstStyle/>
          <a:p>
            <a:pPr algn="ctr"/>
            <a:r>
              <a:rPr lang="en-US" smtClean="0">
                <a:solidFill>
                  <a:schemeClr val="accent1"/>
                </a:solidFill>
                <a:cs typeface="Angsana New" pitchFamily="18" charset="-34"/>
              </a:rPr>
              <a:t>Consumer Behavior</a:t>
            </a:r>
            <a:endParaRPr lang="th-TH" smtClean="0">
              <a:solidFill>
                <a:schemeClr val="accent1"/>
              </a:solidFill>
            </a:endParaRPr>
          </a:p>
        </p:txBody>
      </p:sp>
      <p:pic>
        <p:nvPicPr>
          <p:cNvPr id="25604" name="Picture 2" descr="http://cdn.thefrisky.com/images/uploads/living_together_debate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857250"/>
            <a:ext cx="19954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images.smh.com.au/ftsmh/ffximage/2008/10/01/couple_sleeping_lead_narrowweb__300x32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857250"/>
            <a:ext cx="22145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http://buckingthewave.files.wordpress.com/2009/02/wife-be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857250"/>
            <a:ext cx="29464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nvGraphicFramePr>
        <p:xfrm>
          <a:off x="0" y="3214688"/>
          <a:ext cx="9144000" cy="3676650"/>
        </p:xfrm>
        <a:graphic>
          <a:graphicData uri="http://schemas.openxmlformats.org/drawingml/2006/table">
            <a:tbl>
              <a:tblPr firstRow="1" bandRow="1">
                <a:tableStyleId>{5C22544A-7EE6-4342-B048-85BDC9FD1C3A}</a:tableStyleId>
              </a:tblPr>
              <a:tblGrid>
                <a:gridCol w="2000232"/>
                <a:gridCol w="2143140"/>
                <a:gridCol w="2071702"/>
                <a:gridCol w="2928926"/>
              </a:tblGrid>
              <a:tr h="1024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before marriage</a:t>
                      </a:r>
                      <a:endParaRPr lang="th-TH" sz="28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Early marriage  </a:t>
                      </a:r>
                      <a:endParaRPr lang="th-TH" sz="2800" dirty="0" smtClean="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After 1y marriage</a:t>
                      </a:r>
                      <a:endParaRPr lang="th-TH" sz="2800" dirty="0"/>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After 10y marriage</a:t>
                      </a:r>
                      <a:endParaRPr lang="th-TH" sz="2800" dirty="0"/>
                    </a:p>
                  </a:txBody>
                  <a:tcPr marT="45726" marB="45726"/>
                </a:tc>
              </a:tr>
              <a:tr h="2652084">
                <a:tc>
                  <a:txBody>
                    <a:bodyPr/>
                    <a:lstStyle/>
                    <a:p>
                      <a:r>
                        <a:rPr lang="en-US" sz="2800" dirty="0" smtClean="0"/>
                        <a:t>Flower</a:t>
                      </a:r>
                    </a:p>
                    <a:p>
                      <a:r>
                        <a:rPr lang="en-US" sz="2800" dirty="0" smtClean="0"/>
                        <a:t>Gift</a:t>
                      </a:r>
                    </a:p>
                    <a:p>
                      <a:r>
                        <a:rPr lang="en-US" sz="2800" dirty="0" smtClean="0"/>
                        <a:t>Restaurant</a:t>
                      </a:r>
                    </a:p>
                    <a:p>
                      <a:r>
                        <a:rPr lang="en-US" sz="2800" dirty="0" smtClean="0"/>
                        <a:t>Gem</a:t>
                      </a:r>
                      <a:r>
                        <a:rPr lang="en-US" sz="2800" baseline="0" dirty="0" smtClean="0"/>
                        <a:t> </a:t>
                      </a:r>
                      <a:endParaRPr lang="en-US" sz="2800" dirty="0" smtClean="0"/>
                    </a:p>
                    <a:p>
                      <a:r>
                        <a:rPr lang="en-US" sz="2800" dirty="0" smtClean="0"/>
                        <a:t>jewelry</a:t>
                      </a:r>
                      <a:endParaRPr lang="th-TH" sz="2800" dirty="0"/>
                    </a:p>
                  </a:txBody>
                  <a:tcPr marT="45726" marB="45726"/>
                </a:tc>
                <a:tc>
                  <a:txBody>
                    <a:bodyPr/>
                    <a:lstStyle/>
                    <a:p>
                      <a:r>
                        <a:rPr lang="en-US" sz="2800" dirty="0" smtClean="0"/>
                        <a:t>Housing</a:t>
                      </a:r>
                    </a:p>
                    <a:p>
                      <a:r>
                        <a:rPr lang="en-US" sz="2800" dirty="0" smtClean="0"/>
                        <a:t>Furniture</a:t>
                      </a:r>
                    </a:p>
                    <a:p>
                      <a:r>
                        <a:rPr lang="en-US" sz="2800" dirty="0" smtClean="0"/>
                        <a:t>Travel</a:t>
                      </a:r>
                    </a:p>
                    <a:p>
                      <a:r>
                        <a:rPr lang="en-US" sz="2800" dirty="0" smtClean="0"/>
                        <a:t>Shopping</a:t>
                      </a:r>
                    </a:p>
                    <a:p>
                      <a:r>
                        <a:rPr lang="en-US" sz="2800" dirty="0" smtClean="0"/>
                        <a:t>Car</a:t>
                      </a:r>
                      <a:endParaRPr lang="th-TH" sz="2800" dirty="0"/>
                    </a:p>
                  </a:txBody>
                  <a:tcPr marT="45726" marB="45726"/>
                </a:tc>
                <a:tc>
                  <a:txBody>
                    <a:bodyPr/>
                    <a:lstStyle/>
                    <a:p>
                      <a:r>
                        <a:rPr lang="en-US" sz="2800" dirty="0" smtClean="0"/>
                        <a:t>Home Appliance</a:t>
                      </a:r>
                    </a:p>
                    <a:p>
                      <a:endParaRPr lang="en-US" sz="2800" dirty="0" smtClean="0"/>
                    </a:p>
                    <a:p>
                      <a:r>
                        <a:rPr lang="en-US" sz="2800" dirty="0" smtClean="0"/>
                        <a:t>Children Accessories </a:t>
                      </a:r>
                      <a:endParaRPr lang="th-TH" sz="2800" dirty="0"/>
                    </a:p>
                  </a:txBody>
                  <a:tcPr marT="45726" marB="45726"/>
                </a:tc>
                <a:tc>
                  <a:txBody>
                    <a:bodyPr/>
                    <a:lstStyle/>
                    <a:p>
                      <a:r>
                        <a:rPr lang="en-US" sz="2800" dirty="0" smtClean="0"/>
                        <a:t>Washing Machine</a:t>
                      </a:r>
                    </a:p>
                    <a:p>
                      <a:endParaRPr lang="th-TH" sz="2800" dirty="0" smtClean="0"/>
                    </a:p>
                    <a:p>
                      <a:r>
                        <a:rPr lang="en-US" sz="2800" dirty="0" smtClean="0"/>
                        <a:t>2</a:t>
                      </a:r>
                      <a:r>
                        <a:rPr lang="en-US" sz="2800" baseline="30000" dirty="0" smtClean="0"/>
                        <a:t>nd</a:t>
                      </a:r>
                      <a:r>
                        <a:rPr lang="en-US" sz="2800" dirty="0" smtClean="0"/>
                        <a:t> Car </a:t>
                      </a:r>
                    </a:p>
                    <a:p>
                      <a:endParaRPr lang="en-US" sz="2800" dirty="0" smtClean="0"/>
                    </a:p>
                    <a:p>
                      <a:endParaRPr lang="th-TH" sz="2800" dirty="0"/>
                    </a:p>
                  </a:txBody>
                  <a:tcPr marT="45726" marB="45726"/>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a:xfrm>
            <a:off x="0" y="0"/>
            <a:ext cx="9104313" cy="908050"/>
          </a:xfrm>
        </p:spPr>
        <p:txBody>
          <a:bodyPr/>
          <a:lstStyle/>
          <a:p>
            <a:pPr algn="ctr" eaLnBrk="1" hangingPunct="1"/>
            <a:r>
              <a:rPr lang="en-US" b="1" smtClean="0">
                <a:solidFill>
                  <a:schemeClr val="tx1"/>
                </a:solidFill>
              </a:rPr>
              <a:t>Company competitive advantage</a:t>
            </a:r>
            <a:endParaRPr lang="th-TH" b="1" smtClean="0"/>
          </a:p>
        </p:txBody>
      </p:sp>
      <p:sp>
        <p:nvSpPr>
          <p:cNvPr id="26627" name="Content Placeholder 7"/>
          <p:cNvSpPr>
            <a:spLocks noGrp="1"/>
          </p:cNvSpPr>
          <p:nvPr>
            <p:ph idx="1"/>
          </p:nvPr>
        </p:nvSpPr>
        <p:spPr>
          <a:xfrm>
            <a:off x="107950" y="981075"/>
            <a:ext cx="8856663" cy="5876925"/>
          </a:xfrm>
        </p:spPr>
        <p:txBody>
          <a:bodyPr/>
          <a:lstStyle/>
          <a:p>
            <a:pPr eaLnBrk="1" hangingPunct="1"/>
            <a:r>
              <a:rPr lang="th-TH" sz="2800" smtClean="0">
                <a:latin typeface="Arial Unicode MS" pitchFamily="34" charset="-128"/>
                <a:ea typeface="Arial Unicode MS" pitchFamily="34" charset="-128"/>
                <a:cs typeface="Arial Unicode MS" pitchFamily="34" charset="-128"/>
              </a:rPr>
              <a:t>เราเก่งเรื่องอะไร</a:t>
            </a:r>
            <a:r>
              <a:rPr lang="en-US" sz="2800" smtClean="0">
                <a:latin typeface="Arial Unicode MS" pitchFamily="34" charset="-128"/>
                <a:ea typeface="Arial Unicode MS" pitchFamily="34" charset="-128"/>
                <a:cs typeface="Arial Unicode MS" pitchFamily="34" charset="-128"/>
              </a:rPr>
              <a:t>????????????</a:t>
            </a:r>
          </a:p>
          <a:p>
            <a:pPr eaLnBrk="1" hangingPunct="1"/>
            <a:r>
              <a:rPr lang="th-TH" sz="2800" smtClean="0">
                <a:latin typeface="Arial Unicode MS" pitchFamily="34" charset="-128"/>
                <a:ea typeface="Arial Unicode MS" pitchFamily="34" charset="-128"/>
                <a:cs typeface="Arial Unicode MS" pitchFamily="34" charset="-128"/>
              </a:rPr>
              <a:t>เราได้เปรียบเรื่องอะไรเป็นหลักและเป็นจุดชิงความได้เปรียบในการแข่งขันหรือไม่ (</a:t>
            </a:r>
            <a:r>
              <a:rPr lang="en-US" sz="2800" smtClean="0">
                <a:latin typeface="Arial Unicode MS" pitchFamily="34" charset="-128"/>
                <a:ea typeface="Arial Unicode MS" pitchFamily="34" charset="-128"/>
                <a:cs typeface="Arial Unicode MS" pitchFamily="34" charset="-128"/>
              </a:rPr>
              <a:t>Core competency)</a:t>
            </a:r>
          </a:p>
          <a:p>
            <a:pPr eaLnBrk="1" hangingPunct="1"/>
            <a:r>
              <a:rPr lang="en-US" sz="2800" smtClean="0">
                <a:latin typeface="Arial Unicode MS" pitchFamily="34" charset="-128"/>
                <a:ea typeface="Arial Unicode MS" pitchFamily="34" charset="-128"/>
                <a:cs typeface="Arial Unicode MS" pitchFamily="34" charset="-128"/>
              </a:rPr>
              <a:t>What  is core competency of our products?</a:t>
            </a:r>
          </a:p>
          <a:p>
            <a:pPr lvl="1" eaLnBrk="1" hangingPunct="1"/>
            <a:r>
              <a:rPr lang="en-US" smtClean="0">
                <a:latin typeface="Arial Unicode MS" pitchFamily="34" charset="-128"/>
                <a:ea typeface="Arial Unicode MS" pitchFamily="34" charset="-128"/>
                <a:cs typeface="Arial Unicode MS" pitchFamily="34" charset="-128"/>
              </a:rPr>
              <a:t>Style , Skill , Passion </a:t>
            </a:r>
          </a:p>
          <a:p>
            <a:pPr lvl="1" eaLnBrk="1" hangingPunct="1"/>
            <a:r>
              <a:rPr lang="en-US" smtClean="0">
                <a:latin typeface="Arial Unicode MS" pitchFamily="34" charset="-128"/>
                <a:ea typeface="Arial Unicode MS" pitchFamily="34" charset="-128"/>
                <a:cs typeface="Arial Unicode MS" pitchFamily="34" charset="-128"/>
              </a:rPr>
              <a:t>Technology</a:t>
            </a:r>
          </a:p>
          <a:p>
            <a:pPr lvl="1" eaLnBrk="1" hangingPunct="1"/>
            <a:r>
              <a:rPr lang="en-US" smtClean="0">
                <a:latin typeface="Arial Unicode MS" pitchFamily="34" charset="-128"/>
                <a:ea typeface="Arial Unicode MS" pitchFamily="34" charset="-128"/>
                <a:cs typeface="Arial Unicode MS" pitchFamily="34" charset="-128"/>
              </a:rPr>
              <a:t>Brand Image</a:t>
            </a:r>
          </a:p>
          <a:p>
            <a:pPr lvl="1" eaLnBrk="1" hangingPunct="1"/>
            <a:r>
              <a:rPr lang="en-US" smtClean="0">
                <a:latin typeface="Arial Unicode MS" pitchFamily="34" charset="-128"/>
                <a:ea typeface="Arial Unicode MS" pitchFamily="34" charset="-128"/>
                <a:cs typeface="Arial Unicode MS" pitchFamily="34" charset="-128"/>
              </a:rPr>
              <a:t>Initial Price / 2</a:t>
            </a:r>
            <a:r>
              <a:rPr lang="en-US" baseline="30000" smtClean="0">
                <a:latin typeface="Arial Unicode MS" pitchFamily="34" charset="-128"/>
                <a:ea typeface="Arial Unicode MS" pitchFamily="34" charset="-128"/>
                <a:cs typeface="Arial Unicode MS" pitchFamily="34" charset="-128"/>
              </a:rPr>
              <a:t>nd</a:t>
            </a:r>
            <a:r>
              <a:rPr lang="en-US" smtClean="0">
                <a:latin typeface="Arial Unicode MS" pitchFamily="34" charset="-128"/>
                <a:ea typeface="Arial Unicode MS" pitchFamily="34" charset="-128"/>
                <a:cs typeface="Arial Unicode MS" pitchFamily="34" charset="-128"/>
              </a:rPr>
              <a:t> Price</a:t>
            </a:r>
          </a:p>
          <a:p>
            <a:pPr lvl="1" eaLnBrk="1" hangingPunct="1"/>
            <a:r>
              <a:rPr lang="en-US" smtClean="0">
                <a:latin typeface="Arial Unicode MS" pitchFamily="34" charset="-128"/>
                <a:ea typeface="Arial Unicode MS" pitchFamily="34" charset="-128"/>
                <a:cs typeface="Arial Unicode MS" pitchFamily="34" charset="-128"/>
              </a:rPr>
              <a:t>Marketing &amp; Service</a:t>
            </a:r>
          </a:p>
          <a:p>
            <a:pPr lvl="1" eaLnBrk="1" hangingPunct="1"/>
            <a:r>
              <a:rPr lang="en-US" smtClean="0">
                <a:latin typeface="Arial Unicode MS" pitchFamily="34" charset="-128"/>
                <a:ea typeface="Arial Unicode MS" pitchFamily="34" charset="-128"/>
                <a:cs typeface="Arial Unicode MS" pitchFamily="34" charset="-128"/>
              </a:rPr>
              <a:t>Distribution / Dealer</a:t>
            </a:r>
          </a:p>
          <a:p>
            <a:pPr lvl="1" eaLnBrk="1" hangingPunct="1"/>
            <a:r>
              <a:rPr lang="en-US" smtClean="0">
                <a:latin typeface="Arial Unicode MS" pitchFamily="34" charset="-128"/>
                <a:ea typeface="Arial Unicode MS" pitchFamily="34" charset="-128"/>
                <a:cs typeface="Arial Unicode MS" pitchFamily="34" charset="-128"/>
              </a:rPr>
              <a:t>…etc</a:t>
            </a:r>
          </a:p>
        </p:txBody>
      </p:sp>
      <p:pic>
        <p:nvPicPr>
          <p:cNvPr id="26628" name="Picture 5" descr="http://img.online-station.net/_news/2010/0315/34608_2_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0" y="3716338"/>
            <a:ext cx="51577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6475413" y="4956175"/>
            <a:ext cx="2628900" cy="1874838"/>
          </a:xfrm>
          <a:prstGeom prst="wedgeEllipseCallout">
            <a:avLst>
              <a:gd name="adj1" fmla="val -88249"/>
              <a:gd name="adj2" fmla="val -4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“This is my competency</a:t>
            </a:r>
            <a:r>
              <a:rPr lang="en-US" sz="2400" dirty="0"/>
              <a:t>”</a:t>
            </a:r>
            <a:endParaRPr lang="th-TH" sz="2400" dirty="0"/>
          </a:p>
        </p:txBody>
      </p:sp>
      <p:sp>
        <p:nvSpPr>
          <p:cNvPr id="4" name="TextBox 3"/>
          <p:cNvSpPr txBox="1"/>
          <p:nvPr/>
        </p:nvSpPr>
        <p:spPr>
          <a:xfrm>
            <a:off x="333375" y="6430963"/>
            <a:ext cx="3635375" cy="400050"/>
          </a:xfrm>
          <a:prstGeom prst="rect">
            <a:avLst/>
          </a:prstGeom>
          <a:noFill/>
        </p:spPr>
        <p:txBody>
          <a:bodyPr>
            <a:spAutoFit/>
          </a:bodyPr>
          <a:lstStyle/>
          <a:p>
            <a:pPr algn="r">
              <a:defRPr/>
            </a:pPr>
            <a:r>
              <a:rPr lang="en-US" sz="2000" dirty="0" err="1">
                <a:solidFill>
                  <a:schemeClr val="bg1">
                    <a:lumMod val="65000"/>
                  </a:schemeClr>
                </a:solidFill>
              </a:rPr>
              <a:t>Zopp</a:t>
            </a:r>
            <a:r>
              <a:rPr lang="en-US" sz="2000" dirty="0">
                <a:solidFill>
                  <a:schemeClr val="bg1">
                    <a:lumMod val="65000"/>
                  </a:schemeClr>
                </a:solidFill>
              </a:rPr>
              <a:t> card Activities</a:t>
            </a:r>
            <a:endParaRPr lang="th-TH" sz="2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7885113" cy="1071563"/>
          </a:xfrm>
        </p:spPr>
        <p:txBody>
          <a:bodyPr/>
          <a:lstStyle/>
          <a:p>
            <a:pPr algn="ctr" eaLnBrk="1" hangingPunct="1"/>
            <a:r>
              <a:rPr lang="en-US" b="1" smtClean="0">
                <a:solidFill>
                  <a:schemeClr val="tx1"/>
                </a:solidFill>
              </a:rPr>
              <a:t>Marketing Mix Strategy</a:t>
            </a:r>
            <a:endParaRPr lang="th-TH" b="1" smtClean="0">
              <a:solidFill>
                <a:schemeClr val="tx1"/>
              </a:solidFill>
            </a:endParaRPr>
          </a:p>
        </p:txBody>
      </p:sp>
      <p:sp>
        <p:nvSpPr>
          <p:cNvPr id="16387" name="Content Placeholder 2"/>
          <p:cNvSpPr>
            <a:spLocks noGrp="1"/>
          </p:cNvSpPr>
          <p:nvPr>
            <p:ph idx="1"/>
          </p:nvPr>
        </p:nvSpPr>
        <p:spPr>
          <a:xfrm>
            <a:off x="323850" y="1125538"/>
            <a:ext cx="8712200" cy="5199062"/>
          </a:xfrm>
        </p:spPr>
        <p:txBody>
          <a:bodyPr/>
          <a:lstStyle/>
          <a:p>
            <a:pPr lvl="1" eaLnBrk="1" hangingPunct="1">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US" sz="3600" b="1" i="1" dirty="0" smtClean="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  and  Brand  Strategy </a:t>
            </a:r>
            <a:endParaRPr lang="en-US" sz="2900" b="1" i="1" dirty="0" smtClean="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Pricing strategy </a:t>
            </a:r>
          </a:p>
          <a:p>
            <a:pPr lvl="1" eaLnBrk="1" hangingPunct="1">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Supply chain Management and  </a:t>
            </a:r>
          </a:p>
          <a:p>
            <a:pPr lvl="1" eaLnBrk="1" hangingPunct="1">
              <a:buFont typeface="Wingdings 2" pitchFamily="18" charset="2"/>
              <a:buNone/>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Distribution Strategy </a:t>
            </a:r>
          </a:p>
          <a:p>
            <a:pPr lvl="1" eaLnBrk="1" hangingPunct="1">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IMC &amp;  Promotional Strategy</a:t>
            </a:r>
          </a:p>
          <a:p>
            <a:pPr lvl="1" eaLnBrk="1" hangingPunct="1">
              <a:defRPr/>
            </a:pPr>
            <a:r>
              <a:rPr lang="en-US" sz="32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US" sz="3200" b="1" i="1" dirty="0" smtClean="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Corporate Social Responsibility ; CSR</a:t>
            </a:r>
          </a:p>
          <a:p>
            <a:pPr lvl="2" eaLnBrk="1" hangingPunct="1">
              <a:defRPr/>
            </a:pPr>
            <a:r>
              <a:rPr lang="en-US" sz="2900" dirty="0" smtClean="0">
                <a:solidFill>
                  <a:schemeClr val="accent1">
                    <a:lumMod val="75000"/>
                  </a:schemeClr>
                </a:solidFill>
                <a:latin typeface="Arial Unicode MS" pitchFamily="34" charset="-128"/>
                <a:ea typeface="Arial Unicode MS" pitchFamily="34" charset="-128"/>
                <a:cs typeface="Arial Unicode MS" pitchFamily="34" charset="-128"/>
              </a:rPr>
              <a:t>Global warming , Green product , Social well-fair , Donation , Moral ,Sufficient Model</a:t>
            </a:r>
          </a:p>
          <a:p>
            <a:pPr eaLnBrk="1" hangingPunct="1">
              <a:defRPr/>
            </a:pPr>
            <a:endParaRPr lang="th-TH"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350"/>
            <a:ext cx="9144000" cy="974725"/>
          </a:xfrm>
        </p:spPr>
        <p:txBody>
          <a:bodyPr/>
          <a:lstStyle/>
          <a:p>
            <a:pPr algn="ctr"/>
            <a:r>
              <a:rPr lang="en-US" smtClean="0"/>
              <a:t>Marketing Plan</a:t>
            </a:r>
            <a:endParaRPr lang="th-TH" smtClean="0"/>
          </a:p>
        </p:txBody>
      </p:sp>
      <p:sp>
        <p:nvSpPr>
          <p:cNvPr id="8195" name="Content Placeholder 2"/>
          <p:cNvSpPr>
            <a:spLocks noGrp="1"/>
          </p:cNvSpPr>
          <p:nvPr>
            <p:ph idx="1"/>
          </p:nvPr>
        </p:nvSpPr>
        <p:spPr>
          <a:xfrm>
            <a:off x="0" y="908050"/>
            <a:ext cx="9144000" cy="5949950"/>
          </a:xfrm>
        </p:spPr>
        <p:txBody>
          <a:bodyPr/>
          <a:lstStyle/>
          <a:p>
            <a:pPr algn="just"/>
            <a:r>
              <a:rPr lang="en-US" sz="2800" smtClean="0"/>
              <a:t>a document that describes a situation analysis , marketing strategy and how to conduct marketing activities to achieve the business objectives and goals  with regard to the use of marketing resources to maximize the response to the possibility and Changing of business environment, both external and internal affairs.</a:t>
            </a:r>
          </a:p>
          <a:p>
            <a:pPr algn="just"/>
            <a:r>
              <a:rPr lang="th-TH" sz="2800" smtClean="0"/>
              <a:t>เอกสารที่อธิบายถึงการวิเคราะห์สถานการณ์, กลยุทธ์การตลาด และวิธีในการดำเนินกิจกรรมทางการตลาดเพื่อให้กิจการสามารถบรรลุวัตถุประสงค์และเป้าหมายที่มุ่งหวัง โดยคำนึงถึงการใช้ทรัพยากรทางการตลาดให้เกิดประโยชน์สูงสุดในการตอบรับกับความเป็นไปและแนวโน้มการเปลี่ยนแปลงของสภาพแวดล้อมในดำเนินธุรกิจทั้งภายนอกและภายในกิจการ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8713787" cy="836613"/>
          </a:xfrm>
        </p:spPr>
        <p:txBody>
          <a:bodyPr>
            <a:normAutofit fontScale="90000"/>
          </a:bodyPr>
          <a:lstStyle/>
          <a:p>
            <a:pPr algn="ctr" eaLnBrk="1" fontAlgn="auto" hangingPunct="1">
              <a:spcAft>
                <a:spcPts val="0"/>
              </a:spcAft>
              <a:defRPr/>
            </a:pPr>
            <a:r>
              <a:rPr lang="en-US" dirty="0" smtClean="0"/>
              <a:t>CSR ; Corporate Social Responsibility</a:t>
            </a:r>
            <a:endParaRPr lang="th-TH" dirty="0"/>
          </a:p>
        </p:txBody>
      </p:sp>
      <p:sp>
        <p:nvSpPr>
          <p:cNvPr id="28675" name="Content Placeholder 2"/>
          <p:cNvSpPr>
            <a:spLocks noGrp="1"/>
          </p:cNvSpPr>
          <p:nvPr>
            <p:ph idx="1"/>
          </p:nvPr>
        </p:nvSpPr>
        <p:spPr/>
        <p:txBody>
          <a:bodyPr/>
          <a:lstStyle/>
          <a:p>
            <a:pPr eaLnBrk="1" hangingPunct="1"/>
            <a:endParaRPr lang="th-TH" smtClean="0"/>
          </a:p>
        </p:txBody>
      </p:sp>
      <p:pic>
        <p:nvPicPr>
          <p:cNvPr id="28676" name="Picture 2" descr="CS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916113"/>
            <a:ext cx="439261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www.cat-csr.com/userfiles/image/CSR-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1916113"/>
            <a:ext cx="3313112"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8313" y="908050"/>
            <a:ext cx="8207375" cy="954088"/>
          </a:xfrm>
          <a:prstGeom prst="rect">
            <a:avLst/>
          </a:prstGeom>
          <a:noFill/>
        </p:spPr>
        <p:txBody>
          <a:bodyPr>
            <a:spAutoFit/>
          </a:bodyPr>
          <a:lstStyle/>
          <a:p>
            <a:pPr>
              <a:defRPr/>
            </a:pPr>
            <a:r>
              <a:rPr lang="th-TH" dirty="0">
                <a:cs typeface="+mn-cs"/>
              </a:rPr>
              <a:t>โลกเราใบนี้เราใช้กันมานานจนยับเยิน  ช่วยกันดูแลให้อยู่ต่อไปนานๆ หากไม่แล้วโลกจะปรับสมดุลด้วยการลงโทษพวกเราให้ยับเยินเช่นกัน</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575" y="25400"/>
            <a:ext cx="9172575" cy="739775"/>
          </a:xfrm>
        </p:spPr>
        <p:txBody>
          <a:bodyPr/>
          <a:lstStyle/>
          <a:p>
            <a:pPr algn="ctr"/>
            <a:r>
              <a:rPr lang="th-TH" sz="3600" smtClean="0">
                <a:latin typeface="Arial Unicode MS" pitchFamily="34" charset="-128"/>
                <a:ea typeface="Arial Unicode MS" pitchFamily="34" charset="-128"/>
                <a:cs typeface="Arial Unicode MS" pitchFamily="34" charset="-128"/>
              </a:rPr>
              <a:t>การตลาดในสถานการณ์วิกฤตหรือภัยพิบัติ</a:t>
            </a:r>
          </a:p>
        </p:txBody>
      </p:sp>
      <p:pic>
        <p:nvPicPr>
          <p:cNvPr id="29699"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981075"/>
            <a:ext cx="4741863" cy="2990850"/>
          </a:xfrm>
        </p:spPr>
      </p:pic>
      <p:pic>
        <p:nvPicPr>
          <p:cNvPr id="297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981075"/>
            <a:ext cx="4427537"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36925"/>
            <a:ext cx="4722813"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2813" y="3573463"/>
            <a:ext cx="44211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3"/>
          <p:cNvSpPr txBox="1">
            <a:spLocks noChangeArrowheads="1"/>
          </p:cNvSpPr>
          <p:nvPr/>
        </p:nvSpPr>
        <p:spPr bwMode="auto">
          <a:xfrm>
            <a:off x="0" y="63547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a:t>Kulachatrakul.blogspot.com </a:t>
            </a:r>
            <a:endParaRPr lang="th-TH"/>
          </a:p>
        </p:txBody>
      </p:sp>
      <p:sp>
        <p:nvSpPr>
          <p:cNvPr id="8" name="TextBox 7"/>
          <p:cNvSpPr txBox="1"/>
          <p:nvPr/>
        </p:nvSpPr>
        <p:spPr>
          <a:xfrm>
            <a:off x="0" y="3013075"/>
            <a:ext cx="9144000" cy="646113"/>
          </a:xfrm>
          <a:prstGeom prst="rect">
            <a:avLst/>
          </a:prstGeom>
          <a:noFill/>
        </p:spPr>
        <p:txBody>
          <a:bodyPr>
            <a:spAutoFit/>
          </a:bodyPr>
          <a:lstStyle/>
          <a:p>
            <a:pPr algn="ctr">
              <a:defRPr/>
            </a:pPr>
            <a:r>
              <a:rPr lang="th-TH" sz="3600" b="1" dirty="0">
                <a:solidFill>
                  <a:schemeClr val="bg1"/>
                </a:solidFill>
                <a:effectLst>
                  <a:outerShdw blurRad="38100" dist="38100" dir="2700000" algn="tl">
                    <a:srgbClr val="000000">
                      <a:alpha val="43137"/>
                    </a:srgbClr>
                  </a:outerShdw>
                </a:effectLst>
              </a:rPr>
              <a:t>“เห็นโอกาสทางการตลาดใดบ้างในวิกฤตครั้งนี้”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sz="quarter"/>
          </p:nvPr>
        </p:nvSpPr>
        <p:spPr/>
        <p:txBody>
          <a:bodyPr/>
          <a:lstStyle/>
          <a:p>
            <a:endParaRPr lang="th-TH" smtClean="0"/>
          </a:p>
        </p:txBody>
      </p:sp>
      <p:pic>
        <p:nvPicPr>
          <p:cNvPr id="36867"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933825" y="3814763"/>
            <a:ext cx="1693863" cy="3017837"/>
          </a:xfrm>
        </p:spPr>
      </p:pic>
      <p:pic>
        <p:nvPicPr>
          <p:cNvPr id="36868" name="Content Placeholder 9"/>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2700" y="1706563"/>
            <a:ext cx="3371850" cy="2454275"/>
          </a:xfrm>
        </p:spPr>
      </p:pic>
      <p:pic>
        <p:nvPicPr>
          <p:cNvPr id="36869" name="Content Placeholder 10"/>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02363" y="1630363"/>
            <a:ext cx="2941637" cy="2208212"/>
          </a:xfrm>
        </p:spPr>
      </p:pic>
      <p:pic>
        <p:nvPicPr>
          <p:cNvPr id="36870" name="Content Placeholder 11"/>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118225" y="0"/>
            <a:ext cx="3008313" cy="1684338"/>
          </a:xfrm>
        </p:spPr>
      </p:pic>
      <p:pic>
        <p:nvPicPr>
          <p:cNvPr id="36871"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9150" y="1684338"/>
            <a:ext cx="28432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3817938"/>
            <a:ext cx="3957638"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2" descr="http://pics.manager.co.th/Images/554000012491901.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0"/>
            <a:ext cx="2843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http://a7.sphotos.ak.fbcdn.net/hphotos-ak-ash4/s720x720/300754_293152987376774_125009544191120_1225112_1086142112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 y="0"/>
            <a:ext cx="336391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Content Placeholder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80063" y="3817938"/>
            <a:ext cx="35639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20"/>
          <p:cNvSpPr txBox="1">
            <a:spLocks noChangeArrowheads="1"/>
          </p:cNvSpPr>
          <p:nvPr/>
        </p:nvSpPr>
        <p:spPr bwMode="auto">
          <a:xfrm>
            <a:off x="-42863" y="6256338"/>
            <a:ext cx="9186863"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3200" b="1"/>
              <a:t>เห็นนวัตกรรม  เห็นความช่วยเหลือและความรับผิดชอบต่อสังคมยามมีพิบัติภัย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8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sigg-bottles-20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388"/>
            <a:ext cx="335756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http://www.treehugger.com/turtle-plastic-bag-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75" y="3343275"/>
            <a:ext cx="2435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4" descr="forks-t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8625"/>
            <a:ext cx="4214813"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http://blog.212cafe.com/user_blog/suffeco/istockphoto_3026726_global_warming_concept_ii_north_america_isolat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3357563"/>
            <a:ext cx="350043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http://www.software.com/images/products/wall-e%203.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81600"/>
            <a:ext cx="36433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http://blog.nielsen.com/nielsenwire/wp-content/uploads/2008/07/recycling_logo-300x23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425" y="5197475"/>
            <a:ext cx="198913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descr="http://www.abc.net.au/reslib/200806/r263434_109883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7050" y="0"/>
            <a:ext cx="2266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9"/>
          <p:cNvSpPr txBox="1">
            <a:spLocks noChangeArrowheads="1"/>
          </p:cNvSpPr>
          <p:nvPr/>
        </p:nvSpPr>
        <p:spPr bwMode="auto">
          <a:xfrm>
            <a:off x="-14288" y="0"/>
            <a:ext cx="7019926"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defRPr/>
            </a:pPr>
            <a:r>
              <a:rPr lang="en-US" dirty="0" smtClean="0"/>
              <a:t>Green Business </a:t>
            </a:r>
            <a:r>
              <a:rPr lang="th-TH" sz="3200" dirty="0" smtClean="0">
                <a:cs typeface="+mn-cs"/>
              </a:rPr>
              <a:t>“การตลาดช่วยหยุดซ้ำเติมโลก”</a:t>
            </a:r>
            <a:r>
              <a:rPr lang="en-US" sz="3200" dirty="0" smtClean="0">
                <a:cs typeface="+mn-cs"/>
              </a:rPr>
              <a:t> </a:t>
            </a:r>
            <a:endParaRPr lang="th-TH" sz="3200" dirty="0" smtClean="0">
              <a:cs typeface="+mn-cs"/>
            </a:endParaRPr>
          </a:p>
        </p:txBody>
      </p:sp>
      <p:pic>
        <p:nvPicPr>
          <p:cNvPr id="33802" name="Picture 2" descr="http://ndc.prd.go.th/Sitedirectory/449/2012/277500_%E0%B8%9B%E0%B8%A5%E0%B8%B9%E0%B8%81%E0%B8%9B%E0%B9%88%E0%B8%B2%E0%B9%80%E0%B8%89%E0%B8%A5%E0%B8%B4%E0%B8%A1%E0%B8%9E%E0%B8%A3%E0%B8%B0%E0%B9%80%E0%B8%81%E0%B8%B5%E0%B8%A2%E0%B8%A3%E0%B8%95%E0%B8%B4%E0%B8%AF%20%E0%B8%AA%E0%B8%B2%E0%B8%99%E0%B8%AA%E0%B8%B1%E0%B8%A1%E0%B8%9E%E0%B8%B1%E0%B8%99%E0%B8%98%E0%B9%8C%E0%B8%A7%E0%B8%B1%E0%B8%99%E0%B8%AA%E0%B8%B4%E0%B9%88%E0%B8%87%E0%B9%81%E0%B8%A7%E0%B8%94%E0%B8%A5%E0%B9%89%E0%B8%AD%E0%B8%A1%E0%B9%82%E0%B8%A5%E0%B8%8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584200"/>
            <a:ext cx="27051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http://www.thecausemopolitan.com/upload/reuse_reduce_re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1458913"/>
            <a:ext cx="42100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http://i.treehugger.com/images/2007/5/24/cd-spindle-reus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659313"/>
            <a:ext cx="2928938"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petmaniamagazine.com/issue34/img/vip/SNAG-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3063"/>
            <a:ext cx="44481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714375"/>
          </a:xfrm>
          <a:solidFill>
            <a:schemeClr val="accent3">
              <a:lumMod val="60000"/>
              <a:lumOff val="40000"/>
            </a:schemeClr>
          </a:solidFill>
        </p:spPr>
        <p:txBody>
          <a:bodyPr/>
          <a:lstStyle/>
          <a:p>
            <a:pPr>
              <a:defRPr/>
            </a:pPr>
            <a:r>
              <a:rPr lang="en-US" dirty="0" smtClean="0"/>
              <a:t>ECO Design (Green Products)</a:t>
            </a:r>
            <a:endParaRPr lang="th-TH" dirty="0"/>
          </a:p>
        </p:txBody>
      </p:sp>
      <p:sp>
        <p:nvSpPr>
          <p:cNvPr id="34822" name="Content Placeholder 2"/>
          <p:cNvSpPr>
            <a:spLocks noGrp="1"/>
          </p:cNvSpPr>
          <p:nvPr>
            <p:ph idx="1"/>
          </p:nvPr>
        </p:nvSpPr>
        <p:spPr>
          <a:xfrm>
            <a:off x="0" y="714375"/>
            <a:ext cx="9144000" cy="928688"/>
          </a:xfrm>
        </p:spPr>
        <p:txBody>
          <a:bodyPr/>
          <a:lstStyle/>
          <a:p>
            <a:pPr marL="179388" indent="-165100">
              <a:buFont typeface="Arial" pitchFamily="34" charset="0"/>
              <a:buNone/>
            </a:pPr>
            <a:r>
              <a:rPr lang="th-TH" smtClean="0">
                <a:latin typeface="Browallia New" pitchFamily="34" charset="-34"/>
              </a:rPr>
              <a:t>  เป็นแนวคิดผลิตภัณฑ์หรือบริการที่สอดคล้องกับกระแสความพอเพียง การประหยัด การใช้สอยที่ใช้ทรัพยากรต่างๆ น้อยลง หรือนำวัสดุมาใช้ใหม่หรือใช้ซ้ำ ลดการเบียดเบียนโลก</a:t>
            </a:r>
          </a:p>
        </p:txBody>
      </p:sp>
      <p:pic>
        <p:nvPicPr>
          <p:cNvPr id="34823" name="Picture 2" descr="http://interiorsiam.files.wordpress.com/2007/10/mix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1643063"/>
            <a:ext cx="1571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6" descr="Nissan March_0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43438"/>
            <a:ext cx="33210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 descr="http://girlfromthehills.files.wordpress.com/2010/01/recycle_cans_bottles_hu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4643438"/>
            <a:ext cx="18224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2" descr="http://image.spreadshirt.com/image-server/image/composition/4605550/view/1/producttypecolor/1/type/png/width/280/height/2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9438" y="4643438"/>
            <a:ext cx="22145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0"/>
          <p:cNvSpPr>
            <a:spLocks noChangeArrowheads="1"/>
          </p:cNvSpPr>
          <p:nvPr/>
        </p:nvSpPr>
        <p:spPr bwMode="auto">
          <a:xfrm>
            <a:off x="3357563" y="1643063"/>
            <a:ext cx="435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latin typeface="Browallia New" pitchFamily="34" charset="-34"/>
                <a:cs typeface="Browallia New" pitchFamily="34" charset="-34"/>
              </a:rPr>
              <a:t>Web ITAP  </a:t>
            </a:r>
            <a:r>
              <a:rPr lang="en-US" sz="2000">
                <a:latin typeface="Browallia New" pitchFamily="34" charset="-34"/>
                <a:cs typeface="Browallia New" pitchFamily="34" charset="-34"/>
              </a:rPr>
              <a:t>(</a:t>
            </a:r>
            <a:r>
              <a:rPr lang="en-US" sz="2000">
                <a:latin typeface="Browallia New" pitchFamily="34" charset="-34"/>
                <a:cs typeface="Browallia New" pitchFamily="34" charset="-34"/>
                <a:hlinkClick r:id="rId9"/>
              </a:rPr>
              <a:t>http://www3.easywebtime.com/itap_web/</a:t>
            </a:r>
            <a:r>
              <a:rPr lang="en-US" sz="2000">
                <a:latin typeface="Browallia New" pitchFamily="34" charset="-34"/>
                <a:cs typeface="Browallia New" pitchFamily="34" charset="-34"/>
              </a:rPr>
              <a:t> )</a:t>
            </a:r>
            <a:endParaRPr lang="th-TH" sz="2000">
              <a:latin typeface="Browallia New" pitchFamily="34" charset="-34"/>
              <a:cs typeface="Browallia New" pitchFamily="34" charset="-34"/>
            </a:endParaRPr>
          </a:p>
        </p:txBody>
      </p:sp>
      <p:sp>
        <p:nvSpPr>
          <p:cNvPr id="34828" name="TextBox 11"/>
          <p:cNvSpPr txBox="1">
            <a:spLocks noChangeArrowheads="1"/>
          </p:cNvSpPr>
          <p:nvPr/>
        </p:nvSpPr>
        <p:spPr bwMode="auto">
          <a:xfrm>
            <a:off x="428625" y="3286125"/>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2400">
                <a:latin typeface="Browallia New" pitchFamily="34" charset="-34"/>
                <a:cs typeface="Browallia New" pitchFamily="34" charset="-34"/>
              </a:rPr>
              <a:t>ดร.สิงห์ อินทรชูโต</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19050" y="9525"/>
            <a:ext cx="3656013" cy="1457325"/>
          </a:xfrm>
        </p:spPr>
        <p:txBody>
          <a:bodyPr/>
          <a:lstStyle/>
          <a:p>
            <a:pPr algn="ctr" eaLnBrk="1" hangingPunct="1"/>
            <a:r>
              <a:rPr lang="en-US" sz="3200" b="1" smtClean="0">
                <a:cs typeface="Angsana New" pitchFamily="18" charset="-34"/>
              </a:rPr>
              <a:t>9 Trends that could change business  next year</a:t>
            </a:r>
            <a:endParaRPr lang="th-TH" sz="3200" b="1" smtClean="0"/>
          </a:p>
        </p:txBody>
      </p:sp>
      <p:sp>
        <p:nvSpPr>
          <p:cNvPr id="15363" name="Content Placeholder 3"/>
          <p:cNvSpPr>
            <a:spLocks noGrp="1"/>
          </p:cNvSpPr>
          <p:nvPr>
            <p:ph idx="1"/>
          </p:nvPr>
        </p:nvSpPr>
        <p:spPr>
          <a:xfrm>
            <a:off x="15875" y="1552575"/>
            <a:ext cx="3651250" cy="4032250"/>
          </a:xfrm>
        </p:spPr>
        <p:txBody>
          <a:bodyPr>
            <a:normAutofit/>
          </a:bodyPr>
          <a:lstStyle/>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Boomers (Again!!!)</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Get packing</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Social shopping</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Home sweet home</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Vital sign</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Who’s your daddy</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Micro green</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Great expectations</a:t>
            </a:r>
          </a:p>
          <a:p>
            <a:pPr marL="622300" indent="-514350" eaLnBrk="1" fontAlgn="auto" hangingPunct="1">
              <a:spcAft>
                <a:spcPts val="0"/>
              </a:spcAft>
              <a:buClr>
                <a:schemeClr val="accent3"/>
              </a:buClr>
              <a:buFont typeface="Trebuchet MS" pitchFamily="34" charset="0"/>
              <a:buAutoNum type="arabicPeriod"/>
              <a:defRPr/>
            </a:pPr>
            <a:r>
              <a:rPr lang="en-US" sz="2400" dirty="0" smtClean="0">
                <a:cs typeface="Angsana New" pitchFamily="18" charset="-34"/>
              </a:rPr>
              <a:t>Let’s get physical</a:t>
            </a:r>
            <a:endParaRPr lang="th-TH" dirty="0" smtClean="0"/>
          </a:p>
        </p:txBody>
      </p:sp>
      <p:sp>
        <p:nvSpPr>
          <p:cNvPr id="35844" name="Rectangle 1"/>
          <p:cNvSpPr>
            <a:spLocks noChangeArrowheads="1"/>
          </p:cNvSpPr>
          <p:nvPr/>
        </p:nvSpPr>
        <p:spPr bwMode="auto">
          <a:xfrm>
            <a:off x="15875" y="5949950"/>
            <a:ext cx="9128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hlinkClick r:id="rId2"/>
              </a:rPr>
              <a:t>From -- http://www.entrepreneur.com/article/217508</a:t>
            </a:r>
            <a:endParaRPr lang="th-TH"/>
          </a:p>
        </p:txBody>
      </p:sp>
      <p:pic>
        <p:nvPicPr>
          <p:cNvPr id="35845" name="Picture 16" descr="It's Boomers (ag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9525"/>
            <a:ext cx="1871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8" descr="Get Pa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1795463"/>
            <a:ext cx="1873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0" descr="Social Shop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13" y="3789363"/>
            <a:ext cx="1878012"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2" descr="Home Sweet 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6350"/>
            <a:ext cx="18494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4" descr="Vital Sig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550" y="1851025"/>
            <a:ext cx="18303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6" descr="Who's Your Dadd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3695700"/>
            <a:ext cx="19161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28" descr="Great Expectati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2825" y="1882775"/>
            <a:ext cx="182403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30" descr="Let's Get Physic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3450" y="3748088"/>
            <a:ext cx="187483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32" descr="Micro Gre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3450" y="9525"/>
            <a:ext cx="18462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Box 1"/>
          <p:cNvSpPr txBox="1">
            <a:spLocks noChangeArrowheads="1"/>
          </p:cNvSpPr>
          <p:nvPr/>
        </p:nvSpPr>
        <p:spPr bwMode="auto">
          <a:xfrm>
            <a:off x="3656013" y="1393825"/>
            <a:ext cx="1852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r" eaLnBrk="1" hangingPunct="1"/>
            <a:r>
              <a:rPr lang="en-US" sz="2000" b="1"/>
              <a:t>45-63 </a:t>
            </a:r>
            <a:r>
              <a:rPr lang="th-TH" sz="2000" b="1"/>
              <a:t>ปี</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0" y="0"/>
            <a:ext cx="9144000" cy="714375"/>
          </a:xfrm>
          <a:solidFill>
            <a:schemeClr val="bg1"/>
          </a:solidFill>
        </p:spPr>
        <p:txBody>
          <a:bodyPr>
            <a:normAutofit fontScale="90000"/>
          </a:bodyPr>
          <a:lstStyle/>
          <a:p>
            <a:pPr eaLnBrk="1" fontAlgn="auto" hangingPunct="1">
              <a:spcAft>
                <a:spcPts val="0"/>
              </a:spcAft>
              <a:defRPr/>
            </a:pPr>
            <a:r>
              <a:rPr lang="en-US" smtClean="0">
                <a:cs typeface="Cordia New" pitchFamily="34" charset="-34"/>
              </a:rPr>
              <a:t>Slow Marketing</a:t>
            </a:r>
            <a:endParaRPr lang="th-TH" smtClean="0"/>
          </a:p>
        </p:txBody>
      </p:sp>
      <p:sp>
        <p:nvSpPr>
          <p:cNvPr id="12291" name="Footer Placeholder 6"/>
          <p:cNvSpPr>
            <a:spLocks noGrp="1"/>
          </p:cNvSpPr>
          <p:nvPr>
            <p:ph type="ftr" sz="quarter" idx="11"/>
          </p:nvPr>
        </p:nvSpPr>
        <p:spPr/>
        <p:txBody>
          <a:bodyPr/>
          <a:lstStyle/>
          <a:p>
            <a:pPr>
              <a:defRPr/>
            </a:pPr>
            <a:r>
              <a:rPr lang="en-US" smtClean="0"/>
              <a:t>Kulachatr C. Na Ayudhya</a:t>
            </a:r>
            <a:endParaRPr lang="th-TH" smtClean="0"/>
          </a:p>
        </p:txBody>
      </p:sp>
      <p:sp>
        <p:nvSpPr>
          <p:cNvPr id="12292" name="Slide Number Placeholder 7"/>
          <p:cNvSpPr>
            <a:spLocks noGrp="1"/>
          </p:cNvSpPr>
          <p:nvPr>
            <p:ph type="sldNum" sz="quarter" idx="12"/>
          </p:nvPr>
        </p:nvSpPr>
        <p:spPr/>
        <p:txBody>
          <a:bodyPr/>
          <a:lstStyle/>
          <a:p>
            <a:pPr>
              <a:defRPr/>
            </a:pPr>
            <a:fld id="{0BC39655-9BAB-48AC-8BD1-D240652C9E34}" type="slidenum">
              <a:rPr lang="en-US" smtClean="0"/>
              <a:pPr>
                <a:defRPr/>
              </a:pPr>
              <a:t>26</a:t>
            </a:fld>
            <a:endParaRPr lang="th-TH" smtClean="0"/>
          </a:p>
        </p:txBody>
      </p:sp>
      <p:pic>
        <p:nvPicPr>
          <p:cNvPr id="36869" name="Picture 2" descr="http://www.bloggang.com/data/offway/picture/1204377086.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28875" y="1571625"/>
            <a:ext cx="1857375" cy="2314575"/>
          </a:xfrm>
          <a:noFill/>
        </p:spPr>
      </p:pic>
      <p:pic>
        <p:nvPicPr>
          <p:cNvPr id="36870" name="Picture 4" descr="http://www.bloggang.com/data/offway/picture/1204376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600200"/>
            <a:ext cx="21542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https://www.lenenterprise.com/BathbodyEssentials/images/aromatherapy.jp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05313" y="1589088"/>
            <a:ext cx="2857500" cy="2287587"/>
          </a:xfrm>
          <a:noFill/>
        </p:spPr>
      </p:pic>
      <p:pic>
        <p:nvPicPr>
          <p:cNvPr id="36872" name="Picture 4" descr="http://www.healthspablog.org/wp-content/uploads/2009/01/health-spa.jpg"/>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14313" y="4197350"/>
            <a:ext cx="4038600" cy="1763713"/>
          </a:xfrm>
          <a:noFill/>
        </p:spPr>
      </p:pic>
      <p:pic>
        <p:nvPicPr>
          <p:cNvPr id="36873" name="Picture 6" descr="http://weblogs.cltv.com/features/health/livinghealthy/yo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4225925"/>
            <a:ext cx="23129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8" descr="http://statics.atcloud.com/files/comments/120/1206402/images/1_displa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4225925"/>
            <a:ext cx="230981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0" descr="http://p.mthai.com/picpost/2009-01-16/407595_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6788" y="1587500"/>
            <a:ext cx="15716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Box 16"/>
          <p:cNvSpPr txBox="1">
            <a:spLocks noChangeArrowheads="1"/>
          </p:cNvSpPr>
          <p:nvPr/>
        </p:nvSpPr>
        <p:spPr bwMode="auto">
          <a:xfrm>
            <a:off x="500063" y="3813175"/>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2400"/>
              <a:t>Meditation</a:t>
            </a:r>
            <a:endParaRPr lang="th-TH" sz="2400"/>
          </a:p>
        </p:txBody>
      </p:sp>
      <p:sp>
        <p:nvSpPr>
          <p:cNvPr id="36877" name="TextBox 17"/>
          <p:cNvSpPr txBox="1">
            <a:spLocks noChangeArrowheads="1"/>
          </p:cNvSpPr>
          <p:nvPr/>
        </p:nvSpPr>
        <p:spPr bwMode="auto">
          <a:xfrm>
            <a:off x="5143500" y="3840163"/>
            <a:ext cx="3143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2400"/>
              <a:t>Therapy</a:t>
            </a:r>
            <a:endParaRPr lang="th-TH" sz="2400"/>
          </a:p>
        </p:txBody>
      </p:sp>
      <p:sp>
        <p:nvSpPr>
          <p:cNvPr id="36878" name="TextBox 18"/>
          <p:cNvSpPr txBox="1">
            <a:spLocks noChangeArrowheads="1"/>
          </p:cNvSpPr>
          <p:nvPr/>
        </p:nvSpPr>
        <p:spPr bwMode="auto">
          <a:xfrm>
            <a:off x="214313" y="5940425"/>
            <a:ext cx="8715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2400"/>
              <a:t>SPA , YOGA , Massage , </a:t>
            </a:r>
            <a:endParaRPr lang="th-TH" sz="2400"/>
          </a:p>
        </p:txBody>
      </p:sp>
      <p:pic>
        <p:nvPicPr>
          <p:cNvPr id="36879" name="Picture 2" descr="https://www.lenenterprise.com/BathbodyEssentials/images/aromatherapy.jp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356100" y="1616075"/>
            <a:ext cx="2857500" cy="2287588"/>
          </a:xfrm>
          <a:noFill/>
        </p:spPr>
      </p:pic>
      <p:sp>
        <p:nvSpPr>
          <p:cNvPr id="36880" name="TextBox 8"/>
          <p:cNvSpPr txBox="1">
            <a:spLocks noChangeArrowheads="1"/>
          </p:cNvSpPr>
          <p:nvPr/>
        </p:nvSpPr>
        <p:spPr bwMode="auto">
          <a:xfrm>
            <a:off x="0" y="657225"/>
            <a:ext cx="91440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just" eaLnBrk="1" hangingPunct="1"/>
            <a:r>
              <a:rPr lang="th-TH" sz="1800">
                <a:latin typeface="Arial Unicode MS" pitchFamily="34" charset="-128"/>
                <a:ea typeface="Arial Unicode MS" pitchFamily="34" charset="-128"/>
                <a:cs typeface="Arial Unicode MS" pitchFamily="34" charset="-128"/>
              </a:rPr>
              <a:t>ทุกวันนี้  มนุษย์รีบเร่งเกินไป  ก่อเกิดการแก่งแย่ง และเอารัดเอาเปรียบ  ยุ่งเหยิงวุ่นวาย  นำมาซึ่งสุขภาพที่เสื่อมโทรมและอาชญากรรม  หากหันมามองผลิตภัณฑ์หรือบริการที่ช้าลงสักนิด ค่อยๆ เดินไป   เชื่อสิ...จะมีกลุ่มคนบางกลุ่มที่ต้องการความช้าเหล่านั้น มาสนองความต้องการของพวกเขา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0" y="260350"/>
            <a:ext cx="9144000" cy="549275"/>
          </a:xfrm>
        </p:spPr>
        <p:txBody>
          <a:bodyPr/>
          <a:lstStyle/>
          <a:p>
            <a:pPr algn="ctr"/>
            <a:r>
              <a:rPr lang="th-TH" sz="2400" smtClean="0">
                <a:latin typeface="Arial Unicode MS" pitchFamily="34" charset="-128"/>
                <a:ea typeface="Arial Unicode MS" pitchFamily="34" charset="-128"/>
                <a:cs typeface="Arial Unicode MS" pitchFamily="34" charset="-128"/>
              </a:rPr>
              <a:t>“สร้างความเป็นธรรมดา ลดทิฐิ  ทำสมาธิและอยู่กับตัวเองให้มากขึ้น”</a:t>
            </a:r>
          </a:p>
        </p:txBody>
      </p:sp>
      <p:sp>
        <p:nvSpPr>
          <p:cNvPr id="37891" name="Content Placeholder 4"/>
          <p:cNvSpPr>
            <a:spLocks noGrp="1"/>
          </p:cNvSpPr>
          <p:nvPr>
            <p:ph sz="quarter" idx="3"/>
          </p:nvPr>
        </p:nvSpPr>
        <p:spPr/>
        <p:txBody>
          <a:bodyPr/>
          <a:lstStyle/>
          <a:p>
            <a:endParaRPr lang="th-TH" smtClean="0"/>
          </a:p>
        </p:txBody>
      </p:sp>
      <p:pic>
        <p:nvPicPr>
          <p:cNvPr id="63490" name="Picture 2" descr="http://farm1.static.flickr.com/228/498092845_e81f1d9fe5.jpg?v=0"/>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0" y="908720"/>
            <a:ext cx="3278982" cy="2185988"/>
          </a:xfrm>
          <a:effectLst>
            <a:softEdge rad="112500"/>
          </a:effectLst>
        </p:spPr>
      </p:pic>
      <p:sp>
        <p:nvSpPr>
          <p:cNvPr id="37893" name="Title 1"/>
          <p:cNvSpPr txBox="1">
            <a:spLocks/>
          </p:cNvSpPr>
          <p:nvPr/>
        </p:nvSpPr>
        <p:spPr bwMode="auto">
          <a:xfrm>
            <a:off x="179388" y="5659438"/>
            <a:ext cx="4464050" cy="1008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th-TH">
                <a:solidFill>
                  <a:schemeClr val="tx2"/>
                </a:solidFill>
                <a:latin typeface="Arial Unicode MS" pitchFamily="34" charset="-128"/>
                <a:ea typeface="Arial Unicode MS" pitchFamily="34" charset="-128"/>
                <a:cs typeface="Arial Unicode MS" pitchFamily="34" charset="-128"/>
              </a:rPr>
              <a:t>“ที่นี่ไม่มีอะไรจะทำ” </a:t>
            </a:r>
            <a:endParaRPr lang="en-US">
              <a:solidFill>
                <a:schemeClr val="tx2"/>
              </a:solidFill>
              <a:latin typeface="Arial Unicode MS" pitchFamily="34" charset="-128"/>
              <a:ea typeface="Arial Unicode MS" pitchFamily="34" charset="-128"/>
              <a:cs typeface="Arial Unicode MS" pitchFamily="34" charset="-128"/>
            </a:endParaRPr>
          </a:p>
          <a:p>
            <a:pPr algn="ctr"/>
            <a:r>
              <a:rPr lang="en-US">
                <a:solidFill>
                  <a:schemeClr val="tx2"/>
                </a:solidFill>
                <a:latin typeface="Arial Unicode MS" pitchFamily="34" charset="-128"/>
                <a:ea typeface="Arial Unicode MS" pitchFamily="34" charset="-128"/>
                <a:cs typeface="Arial Unicode MS" pitchFamily="34" charset="-128"/>
              </a:rPr>
              <a:t> (Do nothing here)</a:t>
            </a:r>
            <a:endParaRPr lang="th-TH">
              <a:solidFill>
                <a:schemeClr val="tx2"/>
              </a:solidFill>
              <a:latin typeface="Arial Unicode MS" pitchFamily="34" charset="-128"/>
              <a:ea typeface="Arial Unicode MS" pitchFamily="34" charset="-128"/>
              <a:cs typeface="Arial Unicode MS" pitchFamily="34" charset="-128"/>
            </a:endParaRPr>
          </a:p>
        </p:txBody>
      </p:sp>
      <p:pic>
        <p:nvPicPr>
          <p:cNvPr id="63492" name="Picture 4" descr="http://www.oknation.net/blog/home/blog_data/239/239/images/ck6.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275856" y="908720"/>
            <a:ext cx="2914651" cy="2185988"/>
          </a:xfrm>
          <a:effectLst>
            <a:softEdge rad="112500"/>
          </a:effectLst>
        </p:spPr>
      </p:pic>
      <p:pic>
        <p:nvPicPr>
          <p:cNvPr id="63494" name="Picture 6" descr="http://www.oknation.net/blog/home/blog_data/239/239/images/ck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908720"/>
            <a:ext cx="2618302" cy="3488888"/>
          </a:xfrm>
          <a:prstGeom prst="rect">
            <a:avLst/>
          </a:prstGeom>
          <a:ln>
            <a:noFill/>
          </a:ln>
          <a:effectLst>
            <a:softEdge rad="112500"/>
          </a:effectLst>
        </p:spPr>
      </p:pic>
      <p:pic>
        <p:nvPicPr>
          <p:cNvPr id="37896" name="Picture 8" descr="http://www.brickmarketingconsulting.com/slow-se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6263" y="5661025"/>
            <a:ext cx="1831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12" descr="http://www.wutkate.com/images/bank/Inter/Backpacker/A0098/watermark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9503" y="3429000"/>
            <a:ext cx="2952329" cy="2216931"/>
          </a:xfrm>
          <a:prstGeom prst="rect">
            <a:avLst/>
          </a:prstGeom>
          <a:ln>
            <a:noFill/>
          </a:ln>
          <a:effectLst>
            <a:softEdge rad="112500"/>
          </a:effectLst>
        </p:spPr>
      </p:pic>
      <p:pic>
        <p:nvPicPr>
          <p:cNvPr id="63502" name="Picture 14" descr="http://www.tourtooktee.com/database/upload_files/news_happy/%E0%B9%80%E0%B8%8A%E0%B8%B5%E0%B8%A2%E0%B8%87%E0%B8%82%E0%B8%AD%E0%B8%87-%E0%B8%AB%E0%B8%A5%E0%B8%A7%E0%B8%87%E0%B8%9E%E0%B8%A3%E0%B8%B0%E0%B8%9A%E0%B8%B2%E0%B8%87-%E0%B8%A7%E0%B8%B1%E0%B8%87%E0%B9%80%E0%B8%A7%E0%B8%B5%E0%B8%A2%E0%B8%87-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45" y="3483591"/>
            <a:ext cx="3214686" cy="2135471"/>
          </a:xfrm>
          <a:prstGeom prst="rect">
            <a:avLst/>
          </a:prstGeom>
          <a:ln>
            <a:noFill/>
          </a:ln>
          <a:effectLst>
            <a:softEdge rad="112500"/>
          </a:effectLst>
        </p:spPr>
      </p:pic>
      <p:sp>
        <p:nvSpPr>
          <p:cNvPr id="37899" name="TextBox 14"/>
          <p:cNvSpPr txBox="1">
            <a:spLocks noChangeArrowheads="1"/>
          </p:cNvSpPr>
          <p:nvPr/>
        </p:nvSpPr>
        <p:spPr bwMode="auto">
          <a:xfrm>
            <a:off x="26988" y="3014663"/>
            <a:ext cx="6200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a:t>ท่องเที่ยว ปัว ปาย เชียงคาน หลวงพระบาง เชียงของ เชิงธรรมะ </a:t>
            </a:r>
          </a:p>
        </p:txBody>
      </p:sp>
      <p:sp>
        <p:nvSpPr>
          <p:cNvPr id="16" name="TextBox 15"/>
          <p:cNvSpPr txBox="1"/>
          <p:nvPr/>
        </p:nvSpPr>
        <p:spPr>
          <a:xfrm>
            <a:off x="6372225" y="6238875"/>
            <a:ext cx="2592388" cy="523875"/>
          </a:xfrm>
          <a:prstGeom prst="rect">
            <a:avLst/>
          </a:prstGeom>
          <a:noFill/>
        </p:spPr>
        <p:txBody>
          <a:bodyPr>
            <a:spAutoFit/>
          </a:bodyPr>
          <a:lstStyle/>
          <a:p>
            <a:pPr algn="ctr">
              <a:defRPr/>
            </a:pPr>
            <a:r>
              <a:rPr lang="en-US" i="1" dirty="0">
                <a:solidFill>
                  <a:schemeClr val="accent4">
                    <a:lumMod val="75000"/>
                  </a:schemeClr>
                </a:solidFill>
              </a:rPr>
              <a:t>Live as snail</a:t>
            </a:r>
            <a:endParaRPr lang="th-TH" i="1" dirty="0">
              <a:solidFill>
                <a:schemeClr val="accent4">
                  <a:lumMod val="75000"/>
                </a:schemeClr>
              </a:solidFill>
            </a:endParaRPr>
          </a:p>
        </p:txBody>
      </p:sp>
      <p:pic>
        <p:nvPicPr>
          <p:cNvPr id="17" name="Picture 2" descr="http://2.bp.blogspot.com/_vZPvu2kSrZ0/Sr72oUAU-4I/AAAAAAAAACg/L-L2_UPfn8A/s400/%E0%B9%84%E0%B8%97%E0%B8%A2%E0%B8%9B%E0%B8%B1%E0%B8%A7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4381840"/>
            <a:ext cx="2626324" cy="17136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44000" cy="908050"/>
          </a:xfrm>
        </p:spPr>
        <p:txBody>
          <a:bodyPr/>
          <a:lstStyle/>
          <a:p>
            <a:pPr algn="ctr"/>
            <a:r>
              <a:rPr lang="th-TH" smtClean="0">
                <a:latin typeface="Arial Unicode MS" pitchFamily="34" charset="-128"/>
                <a:ea typeface="Arial Unicode MS" pitchFamily="34" charset="-128"/>
                <a:cs typeface="Arial Unicode MS" pitchFamily="34" charset="-128"/>
              </a:rPr>
              <a:t>การตลาดและความพอเพียง</a:t>
            </a:r>
          </a:p>
        </p:txBody>
      </p:sp>
      <p:pic>
        <p:nvPicPr>
          <p:cNvPr id="38915"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009650"/>
            <a:ext cx="4013200" cy="5351463"/>
          </a:xfrm>
        </p:spPr>
      </p:pic>
      <p:sp>
        <p:nvSpPr>
          <p:cNvPr id="38916" name="Content Placeholder 2"/>
          <p:cNvSpPr>
            <a:spLocks noGrp="1"/>
          </p:cNvSpPr>
          <p:nvPr>
            <p:ph sz="half" idx="2"/>
          </p:nvPr>
        </p:nvSpPr>
        <p:spPr>
          <a:xfrm>
            <a:off x="3995738" y="804863"/>
            <a:ext cx="5148262" cy="5948362"/>
          </a:xfrm>
        </p:spPr>
        <p:txBody>
          <a:bodyPr/>
          <a:lstStyle/>
          <a:p>
            <a:pPr algn="thaiDist"/>
            <a:r>
              <a:rPr lang="th-TH" sz="2400" smtClean="0"/>
              <a:t>ความอันตรายของเศรษฐกิจที่หมุนเวียนเร็วเกินไป  เพราะเกิดจากการบริโภคมากเกินไป  เหตุมาจากการโฆษณาของฝ่ายการตลาด  มีความต้องการให้ผู้บริโภค   เสพมากๆ  บริษัทก็จะได้เงินมาก  กิจการก็อยู่รอดซึ่งเป็นเหตุและเป็นปัจจัย</a:t>
            </a:r>
            <a:endParaRPr lang="en-US" sz="2400" smtClean="0"/>
          </a:p>
          <a:p>
            <a:pPr algn="thaiDist"/>
            <a:r>
              <a:rPr lang="th-TH" sz="2400" smtClean="0"/>
              <a:t>ควรดำเนินธุรกิจบนพื้นฐานของความพอดี หรือเดินสายกลาง (มัชฌิมาปฏิปาทา) ใช้ชีวิตให้พอเพียงไม่ใช่เพียงพอ ทำการตลาดให้ช้าลง  ชีวิตถ้าช้าลงจะคิดได้มากขึ้น</a:t>
            </a:r>
            <a:endParaRPr lang="en-US" sz="2400" smtClean="0"/>
          </a:p>
          <a:p>
            <a:pPr algn="thaiDist"/>
            <a:r>
              <a:rPr lang="th-TH" sz="2400" smtClean="0"/>
              <a:t>การทำการตลาดที่อยู่บนความพอเพียง  ไม่ให้เกิดการค้าอย่างสุดโต่ง  อยู่บนพื้นฐานของความพอเพียง  ความมีเหตุผล  และมีภูมิคุ้มกันให้สังคมนั้นอยู่อย่างปกติสุข   หากนักการตลาดใช้ความรู้ความสามารถไปในทิศทางที่สร้างแต่ขยะสังคม เพียงเพื่อให้กิจการอยู่รอดโดยไม่ได้มองผลร้ายอีกมุมหนึ่งของสังคม   การตลาดก็จะเป็นกลยุทธ์ธุรกิจที่เป็นภัยร้ายต่อสังคมในระยะยาว   </a:t>
            </a:r>
            <a:endParaRPr lang="en-US" sz="2400" smtClean="0"/>
          </a:p>
          <a:p>
            <a:pPr algn="thaiDist"/>
            <a:endParaRPr lang="th-TH" sz="16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idx="1"/>
          </p:nvPr>
        </p:nvSpPr>
        <p:spPr>
          <a:xfrm>
            <a:off x="0" y="19050"/>
            <a:ext cx="9144000" cy="3646488"/>
          </a:xfrm>
        </p:spPr>
        <p:txBody>
          <a:bodyPr/>
          <a:lstStyle/>
          <a:p>
            <a:r>
              <a:rPr lang="th-TH" sz="2800" b="1" smtClean="0"/>
              <a:t>“มักจะมีคนกล่าวว่า ธรรมชาติของจิตใจมนุษย์จะพร่องอยู่เสมอคือไม่รู้จักพอ เติมเท่าไหร่ก็ไม่รู้จักเต็ม ดิ้นรนขวนขวายแสวงหาเพื่อให้ได้มา เมื่อได้มาเสพสุขสักพักก็คิดจะแสวงหาสิ่งที่เหนือมากไปกว่านั้นอีก จึงต้องดิ้นรนทุกรนทุราย แสวงหา แม้จะเป็นการฉ้อโกง หลอกลวง ปิดบังซ่อนเร้นทุกวิถีทางก็ขอให้ได้มาเพื่อถมจิตใจที่พร่องอยู่เป็นนิตย์ โดยไม่ได้คำนึงถึง ศีลธรรมจรรยาบรรณหรือแม้แต่ผลที่อาจจะกระทบมาถึงตนเองและครอบครัวในภายภาคหน้า</a:t>
            </a:r>
            <a:r>
              <a:rPr lang="en-US" sz="2800" b="1" smtClean="0"/>
              <a:t> </a:t>
            </a:r>
            <a:r>
              <a:rPr lang="th-TH" sz="2800" b="1" smtClean="0"/>
              <a:t>แม้การพัฒนาและสร้างสรรสิ่งต่างๆ ให้เจริญให้มากยิ่งๆขึ้นไปเรื่อยๆเป็นสิ่งที่ดี โลกถึงได้เจริญก้าวหน้าพัฒนาต่อไปอย่างไม่หยุดยั้งอย่างเช่นทุกวันนี้ แต่ศีลธรรมและความสำนึกผิดชอบชั่วดี กลับตกต่ำลงไปอย่างน่ากลัว</a:t>
            </a:r>
            <a:r>
              <a:rPr lang="en-US" sz="2800" b="1" smtClean="0"/>
              <a:t/>
            </a:r>
            <a:br>
              <a:rPr lang="en-US" sz="2800" b="1" smtClean="0"/>
            </a:br>
            <a:endParaRPr lang="th-TH" sz="2800" b="1" smtClean="0"/>
          </a:p>
        </p:txBody>
      </p:sp>
      <p:pic>
        <p:nvPicPr>
          <p:cNvPr id="3993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4235450"/>
            <a:ext cx="3125787"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3978275"/>
            <a:ext cx="21288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AutoShape 2" descr="http://gorilla.wildlifedirect.org/files/2008/10/coltan_mines.jpg"/>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h-TH"/>
          </a:p>
        </p:txBody>
      </p:sp>
      <p:pic>
        <p:nvPicPr>
          <p:cNvPr id="39942" name="Picture 4" descr="http://gorilla.wildlifedirect.org/files/2008/10/coltan_mi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3978275"/>
            <a:ext cx="38401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07504" y="764704"/>
          <a:ext cx="8856984" cy="59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0"/>
            <a:ext cx="9036050" cy="523875"/>
          </a:xfrm>
          <a:prstGeom prst="rect">
            <a:avLst/>
          </a:prstGeom>
          <a:noFill/>
        </p:spPr>
        <p:txBody>
          <a:bodyPr>
            <a:spAutoFit/>
          </a:bodyPr>
          <a:lstStyle/>
          <a:p>
            <a:pPr algn="ctr">
              <a:defRPr/>
            </a:pPr>
            <a:r>
              <a:rPr lang="th-TH" b="1" dirty="0">
                <a:cs typeface="+mn-cs"/>
              </a:rPr>
              <a:t>แผนการตลาดสำหรับธุรกิจ </a:t>
            </a:r>
            <a:r>
              <a:rPr lang="en-US" b="1" dirty="0">
                <a:cs typeface="+mn-cs"/>
              </a:rPr>
              <a:t>3 </a:t>
            </a:r>
            <a:r>
              <a:rPr lang="th-TH" b="1" dirty="0">
                <a:cs typeface="+mn-cs"/>
              </a:rPr>
              <a:t>ลักษณะ</a:t>
            </a:r>
          </a:p>
        </p:txBody>
      </p:sp>
      <p:pic>
        <p:nvPicPr>
          <p:cNvPr id="9220" name="Picture 5" descr="http://www.glow.co.th/TH/images/products/IPP_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50" y="609600"/>
            <a:ext cx="3362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http://news.nipa.co.th/image/manager/img500/22020_552000006013401.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8162" y="2590799"/>
            <a:ext cx="2805838" cy="230639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222" name="Picture 9" descr="http://www.prosoftcrm.in.th/FileSystem/Image/prosoftcrm36/20110620/Customer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689475"/>
            <a:ext cx="29876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5888"/>
            <a:ext cx="9144000" cy="642937"/>
          </a:xfrm>
          <a:solidFill>
            <a:schemeClr val="accent1">
              <a:lumMod val="40000"/>
              <a:lumOff val="60000"/>
            </a:schemeClr>
          </a:solidFill>
        </p:spPr>
        <p:txBody>
          <a:bodyPr/>
          <a:lstStyle/>
          <a:p>
            <a:pPr algn="ctr">
              <a:defRPr/>
            </a:pPr>
            <a:r>
              <a:rPr lang="th-TH" b="1" dirty="0" smtClean="0">
                <a:effectLst>
                  <a:outerShdw blurRad="38100" dist="38100" dir="2700000" algn="tl">
                    <a:srgbClr val="000000">
                      <a:alpha val="43137"/>
                    </a:srgbClr>
                  </a:outerShdw>
                </a:effectLst>
                <a:latin typeface="Browallia New" pitchFamily="34" charset="-34"/>
                <a:cs typeface="Browallia New" pitchFamily="34" charset="-34"/>
              </a:rPr>
              <a:t>การกำหนดเป้ายอดขายและการพยากรณ์</a:t>
            </a:r>
          </a:p>
        </p:txBody>
      </p:sp>
      <p:sp>
        <p:nvSpPr>
          <p:cNvPr id="26627" name="Content Placeholder 2"/>
          <p:cNvSpPr>
            <a:spLocks noGrp="1"/>
          </p:cNvSpPr>
          <p:nvPr>
            <p:ph sz="half" idx="1"/>
          </p:nvPr>
        </p:nvSpPr>
        <p:spPr>
          <a:xfrm>
            <a:off x="142875" y="1928813"/>
            <a:ext cx="4429125" cy="4740275"/>
          </a:xfrm>
          <a:solidFill>
            <a:schemeClr val="accent5">
              <a:lumMod val="20000"/>
              <a:lumOff val="80000"/>
            </a:schemeClr>
          </a:solidFill>
        </p:spPr>
        <p:txBody>
          <a:bodyPr/>
          <a:lstStyle/>
          <a:p>
            <a:pPr marL="179388" indent="-165100">
              <a:defRPr/>
            </a:pPr>
            <a:r>
              <a:rPr lang="th-TH" dirty="0" smtClean="0">
                <a:latin typeface="Browallia New" pitchFamily="34" charset="-34"/>
              </a:rPr>
              <a:t>เป้ายอดขายที่ดีควรมีลักษณะต่อไปนี้</a:t>
            </a:r>
          </a:p>
          <a:p>
            <a:pPr lvl="1">
              <a:defRPr/>
            </a:pPr>
            <a:r>
              <a:rPr lang="th-TH" dirty="0" smtClean="0">
                <a:latin typeface="Browallia New" pitchFamily="34" charset="-34"/>
              </a:rPr>
              <a:t>ต้องท้าทายและสามารถบรรลุได้ </a:t>
            </a:r>
          </a:p>
          <a:p>
            <a:pPr lvl="1">
              <a:defRPr/>
            </a:pPr>
            <a:r>
              <a:rPr lang="th-TH" dirty="0" smtClean="0">
                <a:latin typeface="Browallia New" pitchFamily="34" charset="-34"/>
              </a:rPr>
              <a:t>มีกรอบเวลาที่ชัดเจน</a:t>
            </a:r>
          </a:p>
          <a:p>
            <a:pPr lvl="1">
              <a:defRPr/>
            </a:pPr>
            <a:r>
              <a:rPr lang="th-TH" dirty="0" smtClean="0">
                <a:latin typeface="Browallia New" pitchFamily="34" charset="-34"/>
              </a:rPr>
              <a:t>ต้องสามารถวัดได้ </a:t>
            </a:r>
          </a:p>
          <a:p>
            <a:pPr marL="177800" indent="-177800">
              <a:defRPr/>
            </a:pPr>
            <a:r>
              <a:rPr lang="th-TH" dirty="0" smtClean="0">
                <a:latin typeface="Browallia New" pitchFamily="34" charset="-34"/>
              </a:rPr>
              <a:t>ปัจจัยที่กระทบต่อการกำหนดเป้ายอดขาย</a:t>
            </a:r>
          </a:p>
          <a:p>
            <a:pPr marL="577850" lvl="1" indent="-177800">
              <a:defRPr/>
            </a:pPr>
            <a:r>
              <a:rPr lang="th-TH" dirty="0" smtClean="0">
                <a:latin typeface="Browallia New" pitchFamily="34" charset="-34"/>
              </a:rPr>
              <a:t> ปัจจัยเชิงปริมาณ</a:t>
            </a:r>
          </a:p>
          <a:p>
            <a:pPr marL="977900" lvl="2" indent="-177800">
              <a:defRPr/>
            </a:pPr>
            <a:r>
              <a:rPr lang="th-TH" dirty="0" smtClean="0">
                <a:latin typeface="Browallia New" pitchFamily="34" charset="-34"/>
              </a:rPr>
              <a:t>แนวโน้มยอดขาย</a:t>
            </a:r>
          </a:p>
          <a:p>
            <a:pPr marL="977900" lvl="2" indent="-177800">
              <a:defRPr/>
            </a:pPr>
            <a:r>
              <a:rPr lang="th-TH" dirty="0" smtClean="0">
                <a:latin typeface="Browallia New" pitchFamily="34" charset="-34"/>
              </a:rPr>
              <a:t>ยอดขายรวมของตลาด</a:t>
            </a:r>
          </a:p>
          <a:p>
            <a:pPr marL="977900" lvl="2" indent="-177800">
              <a:defRPr/>
            </a:pPr>
            <a:r>
              <a:rPr lang="th-TH" dirty="0" smtClean="0">
                <a:latin typeface="Browallia New" pitchFamily="34" charset="-34"/>
              </a:rPr>
              <a:t>ปริมาณและอัตราการซื้อของลูกค้า</a:t>
            </a:r>
          </a:p>
          <a:p>
            <a:pPr marL="977900" lvl="2" indent="-177800">
              <a:defRPr/>
            </a:pPr>
            <a:r>
              <a:rPr lang="th-TH" dirty="0" smtClean="0">
                <a:latin typeface="Browallia New" pitchFamily="34" charset="-34"/>
              </a:rPr>
              <a:t>กำไรและราคาสินค้า</a:t>
            </a:r>
          </a:p>
          <a:p>
            <a:pPr marL="977900" lvl="2" indent="-177800">
              <a:defRPr/>
            </a:pPr>
            <a:r>
              <a:rPr lang="th-TH" dirty="0" smtClean="0">
                <a:latin typeface="Browallia New" pitchFamily="34" charset="-34"/>
              </a:rPr>
              <a:t>งบประมาณและสภาวะทางการเงิน</a:t>
            </a:r>
          </a:p>
        </p:txBody>
      </p:sp>
      <p:sp>
        <p:nvSpPr>
          <p:cNvPr id="26628" name="Content Placeholder 3"/>
          <p:cNvSpPr>
            <a:spLocks noGrp="1"/>
          </p:cNvSpPr>
          <p:nvPr>
            <p:ph sz="half" idx="2"/>
          </p:nvPr>
        </p:nvSpPr>
        <p:spPr>
          <a:xfrm>
            <a:off x="4572000" y="1928813"/>
            <a:ext cx="4395788" cy="4740275"/>
          </a:xfrm>
          <a:solidFill>
            <a:schemeClr val="accent5">
              <a:lumMod val="20000"/>
              <a:lumOff val="80000"/>
            </a:schemeClr>
          </a:solidFill>
        </p:spPr>
        <p:txBody>
          <a:bodyPr/>
          <a:lstStyle/>
          <a:p>
            <a:pPr marL="177800" indent="-177800">
              <a:defRPr/>
            </a:pPr>
            <a:r>
              <a:rPr lang="th-TH" dirty="0" smtClean="0">
                <a:latin typeface="Browallia New" pitchFamily="34" charset="-34"/>
              </a:rPr>
              <a:t>ปัจจัยที่กระทบต่อการกำหนดเป้ายอดขาย</a:t>
            </a:r>
          </a:p>
          <a:p>
            <a:pPr marL="577850" lvl="1" indent="-177800">
              <a:defRPr/>
            </a:pPr>
            <a:r>
              <a:rPr lang="th-TH" dirty="0" smtClean="0">
                <a:latin typeface="Browallia New" pitchFamily="34" charset="-34"/>
              </a:rPr>
              <a:t> ปัจจัยเชิงคุณภาพ</a:t>
            </a:r>
          </a:p>
          <a:p>
            <a:pPr marL="977900" lvl="2" indent="-177800">
              <a:defRPr/>
            </a:pPr>
            <a:r>
              <a:rPr lang="th-TH" dirty="0" smtClean="0">
                <a:latin typeface="Browallia New" pitchFamily="34" charset="-34"/>
              </a:rPr>
              <a:t>สถานการณ์ทางเศรษฐกิจและการเมือง</a:t>
            </a:r>
          </a:p>
          <a:p>
            <a:pPr marL="977900" lvl="2" indent="-177800">
              <a:defRPr/>
            </a:pPr>
            <a:r>
              <a:rPr lang="th-TH" dirty="0" smtClean="0">
                <a:latin typeface="Browallia New" pitchFamily="34" charset="-34"/>
              </a:rPr>
              <a:t>สภาวะการแข่งขัน</a:t>
            </a:r>
          </a:p>
          <a:p>
            <a:pPr marL="977900" lvl="2" indent="-177800">
              <a:defRPr/>
            </a:pPr>
            <a:r>
              <a:rPr lang="th-TH" dirty="0" smtClean="0">
                <a:latin typeface="Browallia New" pitchFamily="34" charset="-34"/>
              </a:rPr>
              <a:t>เหตุการณ์พิเศษ</a:t>
            </a:r>
          </a:p>
          <a:p>
            <a:pPr marL="977900" lvl="2" indent="-177800">
              <a:defRPr/>
            </a:pPr>
            <a:r>
              <a:rPr lang="th-TH" dirty="0" smtClean="0">
                <a:latin typeface="Browallia New" pitchFamily="34" charset="-34"/>
              </a:rPr>
              <a:t>วงจรชีวิตผลิตภัณฑ์</a:t>
            </a:r>
          </a:p>
          <a:p>
            <a:pPr marL="977900" lvl="2" indent="-177800">
              <a:defRPr/>
            </a:pPr>
            <a:r>
              <a:rPr lang="th-TH" dirty="0" smtClean="0">
                <a:latin typeface="Browallia New" pitchFamily="34" charset="-34"/>
              </a:rPr>
              <a:t>บุคลิกภาพของผู้ประกอบการ</a:t>
            </a:r>
          </a:p>
          <a:p>
            <a:pPr marL="977900" lvl="2" indent="-177800">
              <a:defRPr/>
            </a:pPr>
            <a:r>
              <a:rPr lang="th-TH" dirty="0" smtClean="0">
                <a:latin typeface="Browallia New" pitchFamily="34" charset="-34"/>
              </a:rPr>
              <a:t>การเตรียมการด้านการตลาด</a:t>
            </a:r>
          </a:p>
          <a:p>
            <a:pPr marL="977900" lvl="2" indent="-177800">
              <a:defRPr/>
            </a:pPr>
            <a:r>
              <a:rPr lang="th-TH" dirty="0" smtClean="0">
                <a:latin typeface="Browallia New" pitchFamily="34" charset="-34"/>
              </a:rPr>
              <a:t>ความสามารถและทักษะของผู้ประกอบการ</a:t>
            </a:r>
          </a:p>
        </p:txBody>
      </p:sp>
      <p:sp>
        <p:nvSpPr>
          <p:cNvPr id="40965" name="TextBox 4"/>
          <p:cNvSpPr txBox="1">
            <a:spLocks noChangeArrowheads="1"/>
          </p:cNvSpPr>
          <p:nvPr/>
        </p:nvSpPr>
        <p:spPr bwMode="auto">
          <a:xfrm>
            <a:off x="131763" y="619125"/>
            <a:ext cx="8929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a:latin typeface="Browallia New" pitchFamily="34" charset="-34"/>
                <a:cs typeface="Browallia New" pitchFamily="34" charset="-34"/>
              </a:rPr>
              <a:t>สาระสำคัญของเป้ายอดขาย คือ เป็นจุดเริ่มต้นของการกำหนดกลยุทธ์ต่างๆ ทางการตลาด ได้แก่ งบประมาณทางการตลาด เครื่องมือต่างๆ ที่จะใช้ในการส่งเสริมการตลาด กำหนดราคา จำนวนช่องทางจำหน่ายและกลุ่มเป้าหมายทางการตลาดที่สำคัญ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20688"/>
          </a:xfrm>
          <a:ln>
            <a:miter lim="800000"/>
            <a:headEnd/>
            <a:tailEnd/>
          </a:ln>
          <a:extLst/>
        </p:spPr>
        <p:txBody>
          <a:bodyPr>
            <a:normAutofit fontScale="90000"/>
          </a:bodyPr>
          <a:lstStyle/>
          <a:p>
            <a:pPr algn="ctr">
              <a:defRPr/>
            </a:pPr>
            <a:r>
              <a:rPr lang="th-TH" dirty="0" smtClean="0">
                <a:latin typeface="Arial Unicode MS" pitchFamily="34" charset="-128"/>
                <a:ea typeface="Arial Unicode MS" pitchFamily="34" charset="-128"/>
                <a:cs typeface="Arial Unicode MS" pitchFamily="34" charset="-128"/>
              </a:rPr>
              <a:t>ยอดพยากรณ์ (ท่องเที่ยว)</a:t>
            </a:r>
            <a:endParaRPr lang="th-TH" dirty="0">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nvGraphicFramePr>
        <p:xfrm>
          <a:off x="250825" y="765175"/>
          <a:ext cx="8640763" cy="5903910"/>
        </p:xfrm>
        <a:graphic>
          <a:graphicData uri="http://schemas.openxmlformats.org/drawingml/2006/table">
            <a:tbl>
              <a:tblPr/>
              <a:tblGrid>
                <a:gridCol w="2255258"/>
                <a:gridCol w="2012823"/>
                <a:gridCol w="1735190"/>
                <a:gridCol w="1457561"/>
                <a:gridCol w="1179931"/>
              </a:tblGrid>
              <a:tr h="787188">
                <a:tc>
                  <a:txBody>
                    <a:bodyPr/>
                    <a:lstStyle/>
                    <a:p>
                      <a:pPr algn="ctr">
                        <a:spcAft>
                          <a:spcPts val="0"/>
                        </a:spcAft>
                      </a:pPr>
                      <a:r>
                        <a:rPr lang="en-US" sz="2000" b="1" dirty="0">
                          <a:latin typeface="Arial Unicode MS" pitchFamily="34" charset="-128"/>
                          <a:ea typeface="Arial Unicode MS" pitchFamily="34" charset="-128"/>
                          <a:cs typeface="Arial Unicode MS" pitchFamily="34" charset="-128"/>
                        </a:rPr>
                        <a:t>              </a:t>
                      </a:r>
                    </a:p>
                    <a:p>
                      <a:pPr algn="ctr">
                        <a:spcAft>
                          <a:spcPts val="0"/>
                        </a:spcAft>
                      </a:pPr>
                      <a:r>
                        <a:rPr lang="th-TH" sz="2000" b="1" dirty="0">
                          <a:latin typeface="Arial Unicode MS" pitchFamily="34" charset="-128"/>
                          <a:ea typeface="Arial Unicode MS" pitchFamily="34" charset="-128"/>
                          <a:cs typeface="Arial Unicode MS" pitchFamily="34" charset="-128"/>
                        </a:rPr>
                        <a:t>เดือน</a:t>
                      </a:r>
                      <a:endParaRPr lang="en-US" sz="2000" b="1" dirty="0">
                        <a:latin typeface="Arial Unicode MS" pitchFamily="34" charset="-128"/>
                        <a:ea typeface="Arial Unicode MS" pitchFamily="34" charset="-128"/>
                        <a:cs typeface="Arial Unicode MS" pitchFamily="34" charset="-128"/>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h-TH" sz="2000" b="1" dirty="0" smtClean="0">
                          <a:latin typeface="Arial Unicode MS" pitchFamily="34" charset="-128"/>
                          <a:ea typeface="Arial Unicode MS" pitchFamily="34" charset="-128"/>
                          <a:cs typeface="Arial Unicode MS" pitchFamily="34" charset="-128"/>
                        </a:rPr>
                        <a:t>จำนวน</a:t>
                      </a:r>
                      <a:endParaRPr lang="en-US" sz="2000" b="1" dirty="0" smtClean="0">
                        <a:latin typeface="Arial Unicode MS" pitchFamily="34" charset="-128"/>
                        <a:ea typeface="Arial Unicode MS" pitchFamily="34" charset="-128"/>
                        <a:cs typeface="Arial Unicode MS" pitchFamily="34" charset="-128"/>
                      </a:endParaRPr>
                    </a:p>
                    <a:p>
                      <a:pPr algn="ctr">
                        <a:spcAft>
                          <a:spcPts val="0"/>
                        </a:spcAft>
                      </a:pPr>
                      <a:r>
                        <a:rPr lang="th-TH" sz="2000" b="1" dirty="0" smtClean="0">
                          <a:latin typeface="Arial Unicode MS" pitchFamily="34" charset="-128"/>
                          <a:ea typeface="Arial Unicode MS" pitchFamily="34" charset="-128"/>
                          <a:cs typeface="Arial Unicode MS" pitchFamily="34" charset="-128"/>
                        </a:rPr>
                        <a:t>(หน่วย</a:t>
                      </a:r>
                      <a:r>
                        <a:rPr lang="th-TH" sz="2000" b="1" baseline="0" dirty="0" smtClean="0">
                          <a:latin typeface="Arial Unicode MS" pitchFamily="34" charset="-128"/>
                          <a:ea typeface="Arial Unicode MS" pitchFamily="34" charset="-128"/>
                          <a:cs typeface="Arial Unicode MS" pitchFamily="34" charset="-128"/>
                        </a:rPr>
                        <a:t> </a:t>
                      </a:r>
                      <a:r>
                        <a:rPr lang="en-US" sz="2000" b="1" baseline="0" dirty="0" smtClean="0">
                          <a:latin typeface="Arial Unicode MS" pitchFamily="34" charset="-128"/>
                          <a:ea typeface="Arial Unicode MS" pitchFamily="34" charset="-128"/>
                          <a:cs typeface="Arial Unicode MS" pitchFamily="34" charset="-128"/>
                        </a:rPr>
                        <a:t>; </a:t>
                      </a:r>
                      <a:r>
                        <a:rPr lang="th-TH" sz="2000" b="1" dirty="0" smtClean="0">
                          <a:latin typeface="Arial Unicode MS" pitchFamily="34" charset="-128"/>
                          <a:ea typeface="Arial Unicode MS" pitchFamily="34" charset="-128"/>
                          <a:cs typeface="Arial Unicode MS" pitchFamily="34" charset="-128"/>
                        </a:rPr>
                        <a:t>คน)</a:t>
                      </a:r>
                      <a:endParaRPr lang="en-US" sz="2000" b="1" dirty="0">
                        <a:latin typeface="Arial Unicode MS" pitchFamily="34" charset="-128"/>
                        <a:ea typeface="Arial Unicode MS" pitchFamily="34" charset="-128"/>
                        <a:cs typeface="Arial Unicode MS" pitchFamily="34" charset="-128"/>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h-TH" sz="2000" b="1" dirty="0">
                          <a:latin typeface="Arial Unicode MS" pitchFamily="34" charset="-128"/>
                          <a:ea typeface="Arial Unicode MS" pitchFamily="34" charset="-128"/>
                          <a:cs typeface="Arial Unicode MS" pitchFamily="34" charset="-128"/>
                        </a:rPr>
                        <a:t>ราคา</a:t>
                      </a:r>
                      <a:r>
                        <a:rPr lang="th-TH" sz="2000" b="1" dirty="0" smtClean="0">
                          <a:latin typeface="Arial Unicode MS" pitchFamily="34" charset="-128"/>
                          <a:ea typeface="Arial Unicode MS" pitchFamily="34" charset="-128"/>
                          <a:cs typeface="Arial Unicode MS" pitchFamily="34" charset="-128"/>
                        </a:rPr>
                        <a:t>ขาย</a:t>
                      </a:r>
                      <a:endParaRPr lang="en-US" sz="2000" b="1" dirty="0" smtClean="0">
                        <a:latin typeface="Arial Unicode MS" pitchFamily="34" charset="-128"/>
                        <a:ea typeface="Arial Unicode MS" pitchFamily="34" charset="-128"/>
                        <a:cs typeface="Arial Unicode MS" pitchFamily="34" charset="-128"/>
                      </a:endParaRPr>
                    </a:p>
                    <a:p>
                      <a:pPr algn="ctr">
                        <a:spcAft>
                          <a:spcPts val="0"/>
                        </a:spcAft>
                      </a:pPr>
                      <a:r>
                        <a:rPr lang="th-TH" sz="2000" b="1" dirty="0" smtClean="0">
                          <a:latin typeface="Arial Unicode MS" pitchFamily="34" charset="-128"/>
                          <a:ea typeface="Arial Unicode MS" pitchFamily="34" charset="-128"/>
                          <a:cs typeface="Arial Unicode MS" pitchFamily="34" charset="-128"/>
                        </a:rPr>
                        <a:t>ต่อ</a:t>
                      </a:r>
                      <a:r>
                        <a:rPr lang="th-TH" sz="2000" b="1" dirty="0">
                          <a:latin typeface="Arial Unicode MS" pitchFamily="34" charset="-128"/>
                          <a:ea typeface="Arial Unicode MS" pitchFamily="34" charset="-128"/>
                          <a:cs typeface="Arial Unicode MS" pitchFamily="34" charset="-128"/>
                        </a:rPr>
                        <a:t>หน่วย</a:t>
                      </a:r>
                      <a:endParaRPr lang="en-US" sz="2000" b="1" dirty="0">
                        <a:latin typeface="Arial Unicode MS" pitchFamily="34" charset="-128"/>
                        <a:ea typeface="Arial Unicode MS" pitchFamily="34" charset="-128"/>
                        <a:cs typeface="Arial Unicode MS" pitchFamily="34" charset="-128"/>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h-TH" sz="2000" b="1" dirty="0" smtClean="0">
                          <a:latin typeface="Arial Unicode MS" pitchFamily="34" charset="-128"/>
                          <a:ea typeface="Arial Unicode MS" pitchFamily="34" charset="-128"/>
                          <a:cs typeface="Arial Unicode MS" pitchFamily="34" charset="-128"/>
                        </a:rPr>
                        <a:t>ยอดขาย</a:t>
                      </a:r>
                    </a:p>
                    <a:p>
                      <a:pPr algn="ctr">
                        <a:spcAft>
                          <a:spcPts val="0"/>
                        </a:spcAft>
                      </a:pPr>
                      <a:r>
                        <a:rPr lang="th-TH" sz="2000" b="1" dirty="0" smtClean="0">
                          <a:latin typeface="Arial Unicode MS" pitchFamily="34" charset="-128"/>
                          <a:ea typeface="Arial Unicode MS" pitchFamily="34" charset="-128"/>
                          <a:cs typeface="Arial Unicode MS" pitchFamily="34" charset="-128"/>
                        </a:rPr>
                        <a:t>(</a:t>
                      </a:r>
                      <a:r>
                        <a:rPr lang="th-TH" sz="2000" b="1" dirty="0">
                          <a:latin typeface="Arial Unicode MS" pitchFamily="34" charset="-128"/>
                          <a:ea typeface="Arial Unicode MS" pitchFamily="34" charset="-128"/>
                          <a:cs typeface="Arial Unicode MS" pitchFamily="34" charset="-128"/>
                        </a:rPr>
                        <a:t>บาท)</a:t>
                      </a:r>
                      <a:endParaRPr lang="en-US" sz="2000" b="1" dirty="0">
                        <a:latin typeface="Arial Unicode MS" pitchFamily="34" charset="-128"/>
                        <a:ea typeface="Arial Unicode MS" pitchFamily="34" charset="-128"/>
                        <a:cs typeface="Arial Unicode MS" pitchFamily="34" charset="-128"/>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h-TH" sz="2000" b="1" dirty="0">
                          <a:latin typeface="Arial Unicode MS" pitchFamily="34" charset="-128"/>
                          <a:ea typeface="Arial Unicode MS" pitchFamily="34" charset="-128"/>
                          <a:cs typeface="Arial Unicode MS" pitchFamily="34" charset="-128"/>
                        </a:rPr>
                        <a:t>หมายเหตุ</a:t>
                      </a:r>
                      <a:endParaRPr lang="en-US" sz="2000" b="1" dirty="0">
                        <a:latin typeface="Arial Unicode MS" pitchFamily="34" charset="-128"/>
                        <a:ea typeface="Arial Unicode MS" pitchFamily="34" charset="-128"/>
                        <a:cs typeface="Arial Unicode MS" pitchFamily="34" charset="-128"/>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มกราคม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4,000</a:t>
                      </a:r>
                      <a:r>
                        <a:rPr lang="th-TH" sz="1600" dirty="0" smtClean="0">
                          <a:latin typeface="Arial Unicode MS" pitchFamily="34" charset="-128"/>
                          <a:ea typeface="Arial Unicode MS" pitchFamily="34" charset="-128"/>
                          <a:cs typeface="Arial Unicode MS" pitchFamily="34" charset="-128"/>
                        </a:rPr>
                        <a:t> </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กุมภาพันธ์</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3,000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มีนาคม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2,500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เมษายน</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5,000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พฤษภาคม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2,500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มิถุนายน</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2,000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กรกฎาคม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1,800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สิงหาคม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1,900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กันยายน</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1,500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ตุลาคม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2,000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พฤศจิกายน</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2,500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dirty="0">
                          <a:latin typeface="Arial Unicode MS" pitchFamily="34" charset="-128"/>
                          <a:ea typeface="Arial Unicode MS" pitchFamily="34" charset="-128"/>
                          <a:cs typeface="Arial Unicode MS" pitchFamily="34" charset="-128"/>
                        </a:rPr>
                        <a:t>ธันวาคม</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3,000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smtClean="0">
                          <a:latin typeface="Arial Unicode MS" pitchFamily="34" charset="-128"/>
                          <a:ea typeface="Arial Unicode MS" pitchFamily="34" charset="-128"/>
                          <a:cs typeface="Arial Unicode MS" pitchFamily="34" charset="-128"/>
                        </a:rPr>
                        <a:t>800</a:t>
                      </a: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594">
                <a:tc>
                  <a:txBody>
                    <a:bodyPr/>
                    <a:lstStyle/>
                    <a:p>
                      <a:pPr algn="ctr">
                        <a:spcAft>
                          <a:spcPts val="0"/>
                        </a:spcAft>
                      </a:pPr>
                      <a:r>
                        <a:rPr lang="th-TH" sz="2000" b="1" dirty="0">
                          <a:latin typeface="Arial Unicode MS" pitchFamily="34" charset="-128"/>
                          <a:ea typeface="Arial Unicode MS" pitchFamily="34" charset="-128"/>
                          <a:cs typeface="Arial Unicode MS" pitchFamily="34" charset="-128"/>
                        </a:rPr>
                        <a:t>รวมตลอดปี</a:t>
                      </a:r>
                      <a:endParaRPr lang="en-US" sz="2000" dirty="0">
                        <a:latin typeface="Arial Unicode MS" pitchFamily="34" charset="-128"/>
                        <a:ea typeface="Arial Unicode MS" pitchFamily="34" charset="-128"/>
                        <a:cs typeface="Arial Unicode MS" pitchFamily="34" charset="-128"/>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dirty="0">
                        <a:latin typeface="Arial Unicode MS" pitchFamily="34" charset="-128"/>
                        <a:ea typeface="Arial Unicode MS" pitchFamily="34" charset="-128"/>
                        <a:cs typeface="Arial Unicode MS" pitchFamily="34" charset="-128"/>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837" name="Group 205"/>
          <p:cNvGraphicFramePr>
            <a:graphicFrameLocks noGrp="1"/>
          </p:cNvGraphicFramePr>
          <p:nvPr/>
        </p:nvGraphicFramePr>
        <p:xfrm>
          <a:off x="163513" y="484188"/>
          <a:ext cx="8815387" cy="4948238"/>
        </p:xfrm>
        <a:graphic>
          <a:graphicData uri="http://schemas.openxmlformats.org/drawingml/2006/table">
            <a:tbl>
              <a:tblPr/>
              <a:tblGrid>
                <a:gridCol w="3167062"/>
                <a:gridCol w="446088"/>
                <a:gridCol w="479425"/>
                <a:gridCol w="468312"/>
                <a:gridCol w="512763"/>
                <a:gridCol w="468312"/>
                <a:gridCol w="457200"/>
                <a:gridCol w="446088"/>
                <a:gridCol w="457200"/>
                <a:gridCol w="417512"/>
                <a:gridCol w="446088"/>
                <a:gridCol w="547687"/>
                <a:gridCol w="501650"/>
              </a:tblGrid>
              <a:tr h="401742">
                <a:tc rowSpan="2">
                  <a:txBody>
                    <a:bodyPr/>
                    <a:lstStyle/>
                    <a:p>
                      <a:pPr marL="0" marR="0" lvl="0" indent="0" algn="ctr"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th-TH" sz="3600" b="1" i="1"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DilleniaUPC" pitchFamily="18" charset="-34"/>
                        </a:rPr>
                        <a:t>กิจกรรม</a:t>
                      </a: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12">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2000" b="1" i="1" u="none" strike="noStrike" cap="none" normalizeH="0" baseline="0" dirty="0" smtClean="0">
                          <a:ln>
                            <a:noFill/>
                          </a:ln>
                          <a:solidFill>
                            <a:schemeClr val="bg1"/>
                          </a:solidFill>
                          <a:effectLst>
                            <a:outerShdw blurRad="38100" dist="38100" dir="2700000" algn="tl">
                              <a:srgbClr val="000000"/>
                            </a:outerShdw>
                          </a:effectLst>
                          <a:latin typeface="Arial Narrow" pitchFamily="34" charset="0"/>
                          <a:cs typeface="Angsana New" pitchFamily="18" charset="-34"/>
                        </a:rPr>
                        <a:t>2553</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400152">
                <a:tc vMerge="1">
                  <a:txBody>
                    <a:bodyPr/>
                    <a:lstStyle/>
                    <a:p>
                      <a:endParaRPr lang="th-TH"/>
                    </a:p>
                  </a:txBody>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ม.ค</a:t>
                      </a:r>
                      <a:endParaRPr kumimoji="0" lang="th-T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ก.พ</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มี.ค</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เม.ย</a:t>
                      </a:r>
                      <a:endParaRPr kumimoji="0" lang="th-T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พ.ค</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มิ.ย</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DilleniaUPC" pitchFamily="18" charset="-34"/>
                        </a:rPr>
                        <a:t>ก.ค</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DilleniaUPC" pitchFamily="18" charset="-34"/>
                        </a:rPr>
                        <a:t>ส.ค</a:t>
                      </a:r>
                      <a:endParaRPr kumimoji="0" lang="th-T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DilleniaUPC" pitchFamily="18" charset="-34"/>
                        </a:rPr>
                        <a:t>ก.ย</a:t>
                      </a:r>
                      <a:endParaRPr kumimoji="0" lang="th-T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ต.ค</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พ.ย</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50000"/>
                        </a:spcBef>
                        <a:spcAft>
                          <a:spcPct val="0"/>
                        </a:spcAft>
                        <a:buClr>
                          <a:schemeClr val="hlink"/>
                        </a:buClr>
                        <a:buSzPct val="80000"/>
                        <a:buFont typeface="Wingdings" pitchFamily="2" charset="2"/>
                        <a:buNone/>
                        <a:tabLst/>
                      </a:pPr>
                      <a:r>
                        <a:rPr kumimoji="0" lang="th-TH"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rPr>
                        <a:t>ธ.ค</a:t>
                      </a:r>
                      <a:endParaRPr kumimoji="0" lang="en-US" sz="2000" b="1" i="1" u="none" strike="noStrike" cap="none" normalizeH="0" baseline="0" smtClean="0">
                        <a:ln>
                          <a:noFill/>
                        </a:ln>
                        <a:solidFill>
                          <a:schemeClr val="bg1"/>
                        </a:solidFill>
                        <a:effectLst>
                          <a:outerShdw blurRad="38100" dist="38100" dir="2700000" algn="tl">
                            <a:srgbClr val="000000"/>
                          </a:outerShdw>
                        </a:effectLst>
                        <a:latin typeface="Tahoma" pitchFamily="34" charset="0"/>
                        <a:cs typeface="DilleniaUPC"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293">
                <a:tc>
                  <a:txBody>
                    <a:bodyPr/>
                    <a:lstStyle/>
                    <a:p>
                      <a:pPr marL="0" marR="0" lvl="0"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Below the line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457200" marR="0" lvl="1"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Event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457200" marR="0" lvl="1"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Road show</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457200" marR="0" lvl="1"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th-TH"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Concert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rPr>
                        <a:t>X</a:t>
                      </a: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0" marR="0" lvl="0"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Above the line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457200" marR="0" lvl="1"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Bill Board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457200" marR="0" lvl="1"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r>
                        <a:rPr kumimoji="0" lang="th-TH"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rPr>
                        <a:t> </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rPr>
                        <a:t> Local Magazine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0" marR="0" lvl="0" indent="0" algn="l" defTabSz="914400" rtl="0" eaLnBrk="1" fontAlgn="base" latinLnBrk="0" hangingPunct="1">
                        <a:lnSpc>
                          <a:spcPct val="100000"/>
                        </a:lnSpc>
                        <a:spcBef>
                          <a:spcPct val="20000"/>
                        </a:spcBef>
                        <a:spcAft>
                          <a:spcPct val="0"/>
                        </a:spcAft>
                        <a:buClr>
                          <a:srgbClr val="FF0000"/>
                        </a:buClr>
                        <a:buSzPct val="50000"/>
                        <a:buFont typeface="Monotype Sorts" pitchFamily="2" charset="2"/>
                        <a:buChar char="l"/>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ngsana New" pitchFamily="18" charset="-34"/>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154" name="Line 206"/>
          <p:cNvSpPr>
            <a:spLocks noChangeShapeType="1"/>
          </p:cNvSpPr>
          <p:nvPr/>
        </p:nvSpPr>
        <p:spPr bwMode="auto">
          <a:xfrm>
            <a:off x="5829300" y="2598738"/>
            <a:ext cx="50482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43155" name="Line 207"/>
          <p:cNvSpPr>
            <a:spLocks noChangeShapeType="1"/>
          </p:cNvSpPr>
          <p:nvPr/>
        </p:nvSpPr>
        <p:spPr bwMode="auto">
          <a:xfrm>
            <a:off x="7213600" y="3644900"/>
            <a:ext cx="14398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69840" name="Rectangle 208"/>
          <p:cNvSpPr>
            <a:spLocks noChangeArrowheads="1"/>
          </p:cNvSpPr>
          <p:nvPr/>
        </p:nvSpPr>
        <p:spPr bwMode="auto">
          <a:xfrm>
            <a:off x="0" y="0"/>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p>
            <a:pPr algn="ctr">
              <a:lnSpc>
                <a:spcPct val="80000"/>
              </a:lnSpc>
            </a:pPr>
            <a:r>
              <a:rPr lang="th-TH" sz="3600" b="1" i="1">
                <a:latin typeface="Browallia New" pitchFamily="34" charset="-34"/>
                <a:cs typeface="Browallia New" pitchFamily="34" charset="-34"/>
              </a:rPr>
              <a:t>แผนปฏิบัติการ</a:t>
            </a:r>
            <a:r>
              <a:rPr lang="en-US" sz="3600" b="1" i="1">
                <a:latin typeface="Browallia New" pitchFamily="34" charset="-34"/>
                <a:cs typeface="Browallia New" pitchFamily="34" charset="-34"/>
              </a:rPr>
              <a:t> (Action Plan)</a:t>
            </a:r>
          </a:p>
        </p:txBody>
      </p:sp>
      <p:sp>
        <p:nvSpPr>
          <p:cNvPr id="43157" name="Line 209"/>
          <p:cNvSpPr>
            <a:spLocks noChangeShapeType="1"/>
          </p:cNvSpPr>
          <p:nvPr/>
        </p:nvSpPr>
        <p:spPr bwMode="auto">
          <a:xfrm>
            <a:off x="7207250" y="4149725"/>
            <a:ext cx="4333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43158" name="Line 210"/>
          <p:cNvSpPr>
            <a:spLocks noChangeShapeType="1"/>
          </p:cNvSpPr>
          <p:nvPr/>
        </p:nvSpPr>
        <p:spPr bwMode="auto">
          <a:xfrm>
            <a:off x="7639050" y="4652963"/>
            <a:ext cx="431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43159" name="Line 214"/>
          <p:cNvSpPr>
            <a:spLocks noChangeShapeType="1"/>
          </p:cNvSpPr>
          <p:nvPr/>
        </p:nvSpPr>
        <p:spPr bwMode="auto">
          <a:xfrm>
            <a:off x="5724525" y="5949950"/>
            <a:ext cx="32400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43160" name="Line 215"/>
          <p:cNvSpPr>
            <a:spLocks noChangeShapeType="1"/>
          </p:cNvSpPr>
          <p:nvPr/>
        </p:nvSpPr>
        <p:spPr bwMode="auto">
          <a:xfrm>
            <a:off x="7207250" y="2060575"/>
            <a:ext cx="431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th-TH"/>
          </a:p>
        </p:txBody>
      </p:sp>
      <p:graphicFrame>
        <p:nvGraphicFramePr>
          <p:cNvPr id="13" name="Table 12"/>
          <p:cNvGraphicFramePr>
            <a:graphicFrameLocks noGrp="1"/>
          </p:cNvGraphicFramePr>
          <p:nvPr/>
        </p:nvGraphicFramePr>
        <p:xfrm>
          <a:off x="0" y="5589588"/>
          <a:ext cx="9143999" cy="914400"/>
        </p:xfrm>
        <a:graphic>
          <a:graphicData uri="http://schemas.openxmlformats.org/drawingml/2006/table">
            <a:tbl>
              <a:tblPr firstRow="1" firstCol="1" bandRow="1">
                <a:tableStyleId>{5C22544A-7EE6-4342-B048-85BDC9FD1C3A}</a:tableStyleId>
              </a:tblPr>
              <a:tblGrid>
                <a:gridCol w="1513068"/>
                <a:gridCol w="959879"/>
                <a:gridCol w="1236473"/>
                <a:gridCol w="1236473"/>
                <a:gridCol w="943480"/>
                <a:gridCol w="2324264"/>
                <a:gridCol w="930362"/>
              </a:tblGrid>
              <a:tr h="0">
                <a:tc>
                  <a:txBody>
                    <a:bodyPr/>
                    <a:lstStyle/>
                    <a:p>
                      <a:pPr algn="ctr">
                        <a:spcAft>
                          <a:spcPts val="0"/>
                        </a:spcAft>
                      </a:pPr>
                      <a:r>
                        <a:rPr lang="en-US" sz="2000" b="0" dirty="0">
                          <a:effectLst/>
                        </a:rPr>
                        <a:t>Objective</a:t>
                      </a:r>
                      <a:endParaRPr lang="en-US" sz="1600" b="0" dirty="0">
                        <a:effectLst/>
                        <a:latin typeface="Times New Roman"/>
                        <a:ea typeface="Times New Roman"/>
                        <a:cs typeface="Angsana New"/>
                      </a:endParaRPr>
                    </a:p>
                  </a:txBody>
                  <a:tcPr marL="68580" marR="68580" marT="0" marB="0"/>
                </a:tc>
                <a:tc>
                  <a:txBody>
                    <a:bodyPr/>
                    <a:lstStyle/>
                    <a:p>
                      <a:pPr algn="ctr">
                        <a:spcAft>
                          <a:spcPts val="0"/>
                        </a:spcAft>
                      </a:pPr>
                      <a:r>
                        <a:rPr lang="en-US" sz="2000" b="0" dirty="0">
                          <a:effectLst/>
                        </a:rPr>
                        <a:t>What</a:t>
                      </a:r>
                      <a:endParaRPr lang="en-US" sz="1600" b="0" dirty="0">
                        <a:effectLst/>
                        <a:latin typeface="Times New Roman"/>
                        <a:ea typeface="Times New Roman"/>
                        <a:cs typeface="Angsana New"/>
                      </a:endParaRPr>
                    </a:p>
                  </a:txBody>
                  <a:tcPr marL="68580" marR="68580" marT="0" marB="0"/>
                </a:tc>
                <a:tc>
                  <a:txBody>
                    <a:bodyPr/>
                    <a:lstStyle/>
                    <a:p>
                      <a:pPr algn="ctr">
                        <a:spcAft>
                          <a:spcPts val="0"/>
                        </a:spcAft>
                      </a:pPr>
                      <a:r>
                        <a:rPr lang="en-US" sz="2000" b="0" dirty="0">
                          <a:effectLst/>
                        </a:rPr>
                        <a:t>Where</a:t>
                      </a:r>
                      <a:endParaRPr lang="en-US" sz="1600" b="0" dirty="0">
                        <a:effectLst/>
                        <a:latin typeface="Times New Roman"/>
                        <a:ea typeface="Times New Roman"/>
                        <a:cs typeface="Angsana New"/>
                      </a:endParaRPr>
                    </a:p>
                  </a:txBody>
                  <a:tcPr marL="68580" marR="68580" marT="0" marB="0"/>
                </a:tc>
                <a:tc>
                  <a:txBody>
                    <a:bodyPr/>
                    <a:lstStyle/>
                    <a:p>
                      <a:pPr algn="ctr">
                        <a:spcAft>
                          <a:spcPts val="0"/>
                        </a:spcAft>
                      </a:pPr>
                      <a:r>
                        <a:rPr lang="en-US" sz="2000" b="0">
                          <a:effectLst/>
                        </a:rPr>
                        <a:t>When</a:t>
                      </a:r>
                      <a:endParaRPr lang="en-US" sz="1600" b="0">
                        <a:effectLst/>
                        <a:latin typeface="Times New Roman"/>
                        <a:ea typeface="Times New Roman"/>
                        <a:cs typeface="Angsana New"/>
                      </a:endParaRPr>
                    </a:p>
                  </a:txBody>
                  <a:tcPr marL="68580" marR="68580" marT="0" marB="0"/>
                </a:tc>
                <a:tc>
                  <a:txBody>
                    <a:bodyPr/>
                    <a:lstStyle/>
                    <a:p>
                      <a:pPr algn="ctr">
                        <a:spcAft>
                          <a:spcPts val="0"/>
                        </a:spcAft>
                      </a:pPr>
                      <a:r>
                        <a:rPr lang="en-US" sz="2000" b="0">
                          <a:effectLst/>
                        </a:rPr>
                        <a:t>Who</a:t>
                      </a:r>
                      <a:endParaRPr lang="en-US" sz="1600" b="0">
                        <a:effectLst/>
                        <a:latin typeface="Times New Roman"/>
                        <a:ea typeface="Times New Roman"/>
                        <a:cs typeface="Angsana New"/>
                      </a:endParaRPr>
                    </a:p>
                  </a:txBody>
                  <a:tcPr marL="68580" marR="68580" marT="0" marB="0"/>
                </a:tc>
                <a:tc>
                  <a:txBody>
                    <a:bodyPr/>
                    <a:lstStyle/>
                    <a:p>
                      <a:pPr algn="ctr">
                        <a:spcAft>
                          <a:spcPts val="0"/>
                        </a:spcAft>
                      </a:pPr>
                      <a:r>
                        <a:rPr lang="en-US" sz="2000" b="0" dirty="0">
                          <a:effectLst/>
                        </a:rPr>
                        <a:t>Who Participate with</a:t>
                      </a:r>
                      <a:endParaRPr lang="en-US" sz="1600" b="0" dirty="0">
                        <a:effectLst/>
                        <a:latin typeface="Times New Roman"/>
                        <a:ea typeface="Times New Roman"/>
                        <a:cs typeface="Angsana New"/>
                      </a:endParaRPr>
                    </a:p>
                  </a:txBody>
                  <a:tcPr marL="68580" marR="68580" marT="0" marB="0"/>
                </a:tc>
                <a:tc>
                  <a:txBody>
                    <a:bodyPr/>
                    <a:lstStyle/>
                    <a:p>
                      <a:pPr algn="ctr">
                        <a:spcAft>
                          <a:spcPts val="0"/>
                        </a:spcAft>
                      </a:pPr>
                      <a:r>
                        <a:rPr lang="en-US" sz="2000" b="0" dirty="0">
                          <a:effectLst/>
                        </a:rPr>
                        <a:t>How</a:t>
                      </a:r>
                      <a:endParaRPr lang="en-US" sz="1600" b="0" dirty="0">
                        <a:effectLst/>
                      </a:endParaRPr>
                    </a:p>
                    <a:p>
                      <a:pPr algn="ctr">
                        <a:spcAft>
                          <a:spcPts val="0"/>
                        </a:spcAft>
                      </a:pPr>
                      <a:r>
                        <a:rPr lang="en-US" sz="2000" b="0" dirty="0">
                          <a:effectLst/>
                        </a:rPr>
                        <a:t>Much</a:t>
                      </a:r>
                      <a:endParaRPr lang="en-US" sz="1600" b="0" dirty="0">
                        <a:effectLst/>
                        <a:latin typeface="Times New Roman"/>
                        <a:ea typeface="Times New Roman"/>
                        <a:cs typeface="Angsana New"/>
                      </a:endParaRPr>
                    </a:p>
                  </a:txBody>
                  <a:tcPr marL="68580" marR="68580" marT="0" marB="0"/>
                </a:tc>
              </a:tr>
              <a:tr h="0">
                <a:tc>
                  <a:txBody>
                    <a:bodyPr/>
                    <a:lstStyle/>
                    <a:p>
                      <a:pPr algn="just">
                        <a:spcAft>
                          <a:spcPts val="0"/>
                        </a:spcAft>
                      </a:pPr>
                      <a:r>
                        <a:rPr lang="en-US" sz="2000">
                          <a:effectLst/>
                        </a:rPr>
                        <a:t> </a:t>
                      </a:r>
                      <a:endParaRPr lang="en-US" sz="1600">
                        <a:effectLst/>
                        <a:latin typeface="Times New Roman"/>
                        <a:ea typeface="Times New Roman"/>
                        <a:cs typeface="Angsana New"/>
                      </a:endParaRPr>
                    </a:p>
                  </a:txBody>
                  <a:tcPr marL="68580" marR="68580" marT="0" marB="0"/>
                </a:tc>
                <a:tc>
                  <a:txBody>
                    <a:bodyPr/>
                    <a:lstStyle/>
                    <a:p>
                      <a:pPr algn="just">
                        <a:spcAft>
                          <a:spcPts val="0"/>
                        </a:spcAft>
                      </a:pPr>
                      <a:r>
                        <a:rPr lang="en-US" sz="2000">
                          <a:effectLst/>
                        </a:rPr>
                        <a:t> </a:t>
                      </a:r>
                      <a:endParaRPr lang="en-US" sz="1600">
                        <a:effectLst/>
                        <a:latin typeface="Times New Roman"/>
                        <a:ea typeface="Times New Roman"/>
                        <a:cs typeface="Angsana New"/>
                      </a:endParaRPr>
                    </a:p>
                  </a:txBody>
                  <a:tcPr marL="68580" marR="68580" marT="0" marB="0"/>
                </a:tc>
                <a:tc>
                  <a:txBody>
                    <a:bodyPr/>
                    <a:lstStyle/>
                    <a:p>
                      <a:pPr algn="just">
                        <a:spcAft>
                          <a:spcPts val="0"/>
                        </a:spcAft>
                      </a:pPr>
                      <a:r>
                        <a:rPr lang="en-US" sz="2000" dirty="0">
                          <a:effectLst/>
                        </a:rPr>
                        <a:t> </a:t>
                      </a:r>
                      <a:endParaRPr lang="en-US" sz="1600" dirty="0">
                        <a:effectLst/>
                        <a:latin typeface="Times New Roman"/>
                        <a:ea typeface="Times New Roman"/>
                        <a:cs typeface="Angsana New"/>
                      </a:endParaRPr>
                    </a:p>
                  </a:txBody>
                  <a:tcPr marL="68580" marR="68580" marT="0" marB="0"/>
                </a:tc>
                <a:tc>
                  <a:txBody>
                    <a:bodyPr/>
                    <a:lstStyle/>
                    <a:p>
                      <a:pPr algn="just">
                        <a:spcAft>
                          <a:spcPts val="0"/>
                        </a:spcAft>
                      </a:pPr>
                      <a:r>
                        <a:rPr lang="en-US" sz="2000" dirty="0">
                          <a:effectLst/>
                        </a:rPr>
                        <a:t> </a:t>
                      </a:r>
                      <a:endParaRPr lang="en-US" sz="1600" dirty="0">
                        <a:effectLst/>
                        <a:latin typeface="Times New Roman"/>
                        <a:ea typeface="Times New Roman"/>
                        <a:cs typeface="Angsana New"/>
                      </a:endParaRPr>
                    </a:p>
                  </a:txBody>
                  <a:tcPr marL="68580" marR="68580" marT="0" marB="0"/>
                </a:tc>
                <a:tc>
                  <a:txBody>
                    <a:bodyPr/>
                    <a:lstStyle/>
                    <a:p>
                      <a:pPr algn="just">
                        <a:spcAft>
                          <a:spcPts val="0"/>
                        </a:spcAft>
                      </a:pPr>
                      <a:r>
                        <a:rPr lang="en-US" sz="2000" dirty="0">
                          <a:effectLst/>
                        </a:rPr>
                        <a:t> </a:t>
                      </a:r>
                      <a:endParaRPr lang="en-US" sz="1600" dirty="0">
                        <a:effectLst/>
                        <a:latin typeface="Times New Roman"/>
                        <a:ea typeface="Times New Roman"/>
                        <a:cs typeface="Angsana New"/>
                      </a:endParaRPr>
                    </a:p>
                  </a:txBody>
                  <a:tcPr marL="68580" marR="68580" marT="0" marB="0"/>
                </a:tc>
                <a:tc>
                  <a:txBody>
                    <a:bodyPr/>
                    <a:lstStyle/>
                    <a:p>
                      <a:pPr algn="just">
                        <a:spcAft>
                          <a:spcPts val="0"/>
                        </a:spcAft>
                      </a:pPr>
                      <a:r>
                        <a:rPr lang="en-US" sz="2000" dirty="0">
                          <a:effectLst/>
                        </a:rPr>
                        <a:t> </a:t>
                      </a:r>
                      <a:endParaRPr lang="en-US" sz="1600" dirty="0">
                        <a:effectLst/>
                        <a:latin typeface="Times New Roman"/>
                        <a:ea typeface="Times New Roman"/>
                        <a:cs typeface="Angsana New"/>
                      </a:endParaRPr>
                    </a:p>
                  </a:txBody>
                  <a:tcPr marL="68580" marR="68580" marT="0" marB="0"/>
                </a:tc>
                <a:tc>
                  <a:txBody>
                    <a:bodyPr/>
                    <a:lstStyle/>
                    <a:p>
                      <a:pPr algn="just">
                        <a:spcAft>
                          <a:spcPts val="0"/>
                        </a:spcAft>
                      </a:pPr>
                      <a:r>
                        <a:rPr lang="en-US" sz="2000" dirty="0">
                          <a:effectLst/>
                        </a:rPr>
                        <a:t> </a:t>
                      </a:r>
                      <a:endParaRPr lang="en-US" sz="1600" dirty="0">
                        <a:effectLst/>
                        <a:latin typeface="Times New Roman"/>
                        <a:ea typeface="Times New Roman"/>
                        <a:cs typeface="Angsana New"/>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840"/>
                                        </p:tgtEl>
                                        <p:attrNameLst>
                                          <p:attrName>style.visibility</p:attrName>
                                        </p:attrNameLst>
                                      </p:cBhvr>
                                      <p:to>
                                        <p:strVal val="visible"/>
                                      </p:to>
                                    </p:set>
                                    <p:anim calcmode="lin" valueType="num">
                                      <p:cBhvr additive="base">
                                        <p:cTn id="7" dur="500" fill="hold"/>
                                        <p:tgtEl>
                                          <p:spTgt spid="69840"/>
                                        </p:tgtEl>
                                        <p:attrNameLst>
                                          <p:attrName>ppt_x</p:attrName>
                                        </p:attrNameLst>
                                      </p:cBhvr>
                                      <p:tavLst>
                                        <p:tav tm="0">
                                          <p:val>
                                            <p:strVal val="#ppt_x"/>
                                          </p:val>
                                        </p:tav>
                                        <p:tav tm="100000">
                                          <p:val>
                                            <p:strVal val="#ppt_x"/>
                                          </p:val>
                                        </p:tav>
                                      </p:tavLst>
                                    </p:anim>
                                    <p:anim calcmode="lin" valueType="num">
                                      <p:cBhvr additive="base">
                                        <p:cTn id="8" dur="500" fill="hold"/>
                                        <p:tgtEl>
                                          <p:spTgt spid="698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4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500063"/>
            <a:ext cx="3035300" cy="857250"/>
          </a:xfrm>
        </p:spPr>
        <p:txBody>
          <a:bodyPr/>
          <a:lstStyle/>
          <a:p>
            <a:pPr eaLnBrk="1" hangingPunct="1"/>
            <a:r>
              <a:rPr lang="th-TH" sz="4000" b="1" smtClean="0">
                <a:latin typeface="Browallia New" pitchFamily="34" charset="-34"/>
                <a:cs typeface="Browallia New" pitchFamily="34" charset="-34"/>
              </a:rPr>
              <a:t>แผนงบประมาณ</a:t>
            </a:r>
          </a:p>
        </p:txBody>
      </p:sp>
      <p:graphicFrame>
        <p:nvGraphicFramePr>
          <p:cNvPr id="56429" name="Group 109"/>
          <p:cNvGraphicFramePr>
            <a:graphicFrameLocks noGrp="1"/>
          </p:cNvGraphicFramePr>
          <p:nvPr>
            <p:ph type="tbl" idx="1"/>
          </p:nvPr>
        </p:nvGraphicFramePr>
        <p:xfrm>
          <a:off x="323850" y="1341438"/>
          <a:ext cx="8569325" cy="3627435"/>
        </p:xfrm>
        <a:graphic>
          <a:graphicData uri="http://schemas.openxmlformats.org/drawingml/2006/table">
            <a:tbl>
              <a:tblPr/>
              <a:tblGrid>
                <a:gridCol w="5319713"/>
                <a:gridCol w="1143015"/>
                <a:gridCol w="1143008"/>
                <a:gridCol w="963589"/>
              </a:tblGrid>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800" b="1" i="0" u="none" strike="noStrike" cap="none" normalizeH="0" baseline="0" dirty="0" smtClean="0">
                          <a:ln>
                            <a:noFill/>
                          </a:ln>
                          <a:solidFill>
                            <a:schemeClr val="bg2"/>
                          </a:solidFill>
                          <a:effectLst>
                            <a:outerShdw blurRad="38100" dist="38100" dir="2700000" algn="tl">
                              <a:srgbClr val="000000"/>
                            </a:outerShdw>
                          </a:effectLst>
                          <a:latin typeface="Browallia New" pitchFamily="34" charset="-34"/>
                          <a:cs typeface="Browallia New" pitchFamily="34" charset="-34"/>
                        </a:rPr>
                        <a:t>กิจกรรม/โครงการ/แผนงาน</a:t>
                      </a:r>
                    </a:p>
                  </a:txBody>
                  <a:tcPr marT="45724" marB="45724"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Browallia New" pitchFamily="34" charset="-34"/>
                          <a:cs typeface="Browallia New" pitchFamily="34" charset="-34"/>
                        </a:rPr>
                        <a:t>2553</a:t>
                      </a:r>
                      <a:endParaRPr kumimoji="0" lang="th-TH" sz="2000" b="1" i="0" u="none" strike="noStrike" cap="none" normalizeH="0" baseline="0" dirty="0" smtClean="0">
                        <a:ln>
                          <a:noFill/>
                        </a:ln>
                        <a:solidFill>
                          <a:schemeClr val="tx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Browallia New" pitchFamily="34" charset="-34"/>
                          <a:cs typeface="Browallia New" pitchFamily="34" charset="-34"/>
                        </a:rPr>
                        <a:t>2554</a:t>
                      </a:r>
                      <a:endParaRPr kumimoji="0" lang="th-TH" sz="2000" b="1" i="0" u="none" strike="noStrike" cap="none" normalizeH="0" baseline="0" dirty="0" smtClean="0">
                        <a:ln>
                          <a:noFill/>
                        </a:ln>
                        <a:solidFill>
                          <a:schemeClr val="tx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Browallia New" pitchFamily="34" charset="-34"/>
                          <a:cs typeface="Browallia New" pitchFamily="34" charset="-34"/>
                        </a:rPr>
                        <a:t>…</a:t>
                      </a:r>
                      <a:endParaRPr kumimoji="0" lang="th-TH" sz="2000" b="1" i="0" u="none" strike="noStrike" cap="none" normalizeH="0" baseline="0" dirty="0" smtClean="0">
                        <a:ln>
                          <a:noFill/>
                        </a:ln>
                        <a:solidFill>
                          <a:schemeClr val="tx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800" b="0" i="0" u="none" strike="noStrike" cap="none" normalizeH="0" baseline="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การจัดทำสื่อโฆษณา</a:t>
                      </a: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rPr>
                        <a:t>715,000</a:t>
                      </a:r>
                      <a:endParaRPr kumimoji="0" lang="th-TH"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Event</a:t>
                      </a:r>
                      <a:endParaRPr kumimoji="0" lang="th-TH"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rPr>
                        <a:t>206,000</a:t>
                      </a:r>
                      <a:endParaRPr kumimoji="0" lang="th-TH"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Tie – in  Cinema</a:t>
                      </a:r>
                      <a:endParaRPr kumimoji="0" lang="th-TH"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rPr>
                        <a:t>48,000</a:t>
                      </a:r>
                      <a:endParaRPr kumimoji="0" lang="th-TH"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Product Placement</a:t>
                      </a:r>
                      <a:endParaRPr kumimoji="0" lang="th-TH" sz="2800" b="0"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4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Magazine , e-Magazine</a:t>
                      </a:r>
                      <a:endParaRPr kumimoji="0" lang="th-TH" sz="2800" b="1"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endParaRP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0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0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0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182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h-TH" sz="2800" b="1" i="0" u="none" strike="noStrike" cap="none" normalizeH="0" baseline="0" dirty="0" smtClean="0">
                          <a:ln>
                            <a:noFill/>
                          </a:ln>
                          <a:solidFill>
                            <a:schemeClr val="bg1"/>
                          </a:solidFill>
                          <a:effectLst>
                            <a:outerShdw blurRad="38100" dist="38100" dir="2700000" algn="tl">
                              <a:srgbClr val="000000"/>
                            </a:outerShdw>
                          </a:effectLst>
                          <a:latin typeface="Browallia New" pitchFamily="34" charset="-34"/>
                          <a:cs typeface="Browallia New" pitchFamily="34" charset="-34"/>
                        </a:rPr>
                        <a:t>รวม</a:t>
                      </a:r>
                    </a:p>
                  </a:txBody>
                  <a:tcPr marT="45724" marB="45724"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rPr>
                        <a:t>969,000</a:t>
                      </a:r>
                      <a:endParaRPr kumimoji="0" lang="th-TH" sz="2800" b="1" i="0" u="none" strike="noStrike" cap="none" normalizeH="0" baseline="0" dirty="0" smtClean="0">
                        <a:ln>
                          <a:noFill/>
                        </a:ln>
                        <a:solidFill>
                          <a:schemeClr val="tx1"/>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800" b="1" i="0" u="none" strike="noStrike" cap="none" normalizeH="0" baseline="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th-TH" sz="2000" b="1" i="0" u="none" strike="noStrike" cap="none" normalizeH="0" baseline="0" dirty="0" smtClean="0">
                        <a:ln>
                          <a:noFill/>
                        </a:ln>
                        <a:solidFill>
                          <a:schemeClr val="bg2"/>
                        </a:solidFill>
                        <a:effectLst>
                          <a:outerShdw blurRad="38100" dist="38100" dir="2700000" algn="tl">
                            <a:srgbClr val="C0C0C0"/>
                          </a:outerShdw>
                        </a:effectLst>
                        <a:latin typeface="Browallia New" pitchFamily="34" charset="-34"/>
                        <a:cs typeface="Browallia New" pitchFamily="34" charset="-34"/>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9" name="TextBox 8"/>
          <p:cNvSpPr txBox="1"/>
          <p:nvPr/>
        </p:nvSpPr>
        <p:spPr>
          <a:xfrm>
            <a:off x="571500" y="5214938"/>
            <a:ext cx="4786313" cy="523875"/>
          </a:xfrm>
          <a:prstGeom prst="rect">
            <a:avLst/>
          </a:prstGeom>
          <a:noFill/>
        </p:spPr>
        <p:txBody>
          <a:bodyPr>
            <a:spAutoFit/>
          </a:bodyPr>
          <a:lstStyle/>
          <a:p>
            <a:pPr algn="ctr">
              <a:defRPr/>
            </a:pPr>
            <a:r>
              <a:rPr lang="th-TH" b="1" dirty="0">
                <a:effectLst>
                  <a:outerShdw blurRad="38100" dist="38100" dir="2700000" algn="tl">
                    <a:srgbClr val="000000">
                      <a:alpha val="43137"/>
                    </a:srgbClr>
                  </a:outerShdw>
                </a:effectLst>
              </a:rPr>
              <a:t>ภายใต้งบประมาณ </a:t>
            </a:r>
            <a:r>
              <a:rPr lang="en-US" b="1" dirty="0">
                <a:effectLst>
                  <a:outerShdw blurRad="38100" dist="38100" dir="2700000" algn="tl">
                    <a:srgbClr val="000000">
                      <a:alpha val="43137"/>
                    </a:srgbClr>
                  </a:outerShdw>
                </a:effectLst>
              </a:rPr>
              <a:t>……… </a:t>
            </a:r>
            <a:r>
              <a:rPr lang="th-TH" b="1" dirty="0">
                <a:effectLst>
                  <a:outerShdw blurRad="38100" dist="38100" dir="2700000" algn="tl">
                    <a:srgbClr val="000000">
                      <a:alpha val="43137"/>
                    </a:srgbClr>
                  </a:outerShdw>
                </a:effectLst>
              </a:rPr>
              <a:t>ล้านบาท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692150"/>
          </a:xfrm>
        </p:spPr>
        <p:txBody>
          <a:bodyPr/>
          <a:lstStyle/>
          <a:p>
            <a:pPr algn="ctr"/>
            <a:r>
              <a:rPr lang="th-TH" sz="4400" smtClean="0">
                <a:latin typeface="Arial Unicode MS" pitchFamily="34" charset="-128"/>
                <a:ea typeface="Arial Unicode MS" pitchFamily="34" charset="-128"/>
                <a:cs typeface="Arial Unicode MS" pitchFamily="34" charset="-128"/>
              </a:rPr>
              <a:t>คำแนะนำเพิ่มเติม</a:t>
            </a:r>
          </a:p>
        </p:txBody>
      </p:sp>
      <p:sp>
        <p:nvSpPr>
          <p:cNvPr id="37891" name="Content Placeholder 3"/>
          <p:cNvSpPr>
            <a:spLocks noGrp="1"/>
          </p:cNvSpPr>
          <p:nvPr>
            <p:ph idx="1"/>
          </p:nvPr>
        </p:nvSpPr>
        <p:spPr>
          <a:xfrm>
            <a:off x="395288" y="620713"/>
            <a:ext cx="8748712" cy="6237287"/>
          </a:xfrm>
        </p:spPr>
        <p:txBody>
          <a:bodyPr/>
          <a:lstStyle/>
          <a:p>
            <a:pPr>
              <a:defRPr/>
            </a:pPr>
            <a:r>
              <a:rPr lang="th-TH" sz="3600" dirty="0" smtClean="0"/>
              <a:t> </a:t>
            </a:r>
            <a:r>
              <a:rPr lang="th-TH" sz="2800" dirty="0" smtClean="0"/>
              <a:t>อย่าใช้แบบฟอร์มใด ๆ ในการเขียนแผนการตลาด</a:t>
            </a:r>
          </a:p>
          <a:p>
            <a:pPr>
              <a:defRPr/>
            </a:pPr>
            <a:r>
              <a:rPr lang="th-TH" sz="2800" dirty="0" smtClean="0"/>
              <a:t> วิเคราะห์ตลาดจากข้อมูลก่อนเขียนเสมอ</a:t>
            </a:r>
          </a:p>
          <a:p>
            <a:pPr>
              <a:defRPr/>
            </a:pPr>
            <a:r>
              <a:rPr lang="th-TH" sz="2800" dirty="0" smtClean="0"/>
              <a:t> วิเคราะห์โดยใช้ข้อมูลเท็จจริงเท่านั้น อย่าใช้อารมณ์หรือ </a:t>
            </a:r>
          </a:p>
          <a:p>
            <a:pPr>
              <a:buFont typeface="Wingdings 2" pitchFamily="18" charset="2"/>
              <a:buNone/>
              <a:defRPr/>
            </a:pPr>
            <a:r>
              <a:rPr lang="th-TH" sz="2800" dirty="0" smtClean="0"/>
              <a:t>    ความรู้สึกในการวิเคราะห์เด็ดขาด</a:t>
            </a:r>
          </a:p>
          <a:p>
            <a:pPr>
              <a:defRPr/>
            </a:pPr>
            <a:r>
              <a:rPr lang="th-TH" sz="2800" dirty="0" smtClean="0"/>
              <a:t> ควรออกแบบแผนการตลาดภายใต้งบประมาณ (ห้ามฝัน)</a:t>
            </a:r>
          </a:p>
          <a:p>
            <a:pPr>
              <a:defRPr/>
            </a:pPr>
            <a:r>
              <a:rPr lang="th-TH" sz="2800" dirty="0" smtClean="0"/>
              <a:t> แผนการตลาดมักไม่ประสบความสำเร็จเพราะ........................ </a:t>
            </a:r>
          </a:p>
          <a:p>
            <a:pPr algn="ctr">
              <a:buFont typeface="Wingdings 2" pitchFamily="18" charset="2"/>
              <a:buNone/>
              <a:defRPr/>
            </a:pPr>
            <a:r>
              <a:rPr lang="th-TH" sz="3400" b="1" dirty="0" smtClean="0"/>
              <a:t>“ไม่ได้ทำตามแผน </a:t>
            </a:r>
            <a:r>
              <a:rPr lang="en-US" sz="3400" b="1" dirty="0" smtClean="0"/>
              <a:t>+ </a:t>
            </a:r>
            <a:r>
              <a:rPr lang="th-TH" sz="3400" b="1" dirty="0" smtClean="0"/>
              <a:t>ทำไม่ได้ตามแผน”</a:t>
            </a:r>
          </a:p>
          <a:p>
            <a:pPr>
              <a:defRPr/>
            </a:pPr>
            <a:r>
              <a:rPr lang="en-US" sz="2800" dirty="0" smtClean="0"/>
              <a:t>Download</a:t>
            </a:r>
            <a:r>
              <a:rPr lang="th-TH" sz="2800" dirty="0" smtClean="0"/>
              <a:t> </a:t>
            </a:r>
            <a:r>
              <a:rPr lang="th-TH" sz="2800" dirty="0" smtClean="0"/>
              <a:t>เอกสาร </a:t>
            </a:r>
            <a:r>
              <a:rPr lang="en-US" sz="3200" b="1" dirty="0" smtClean="0">
                <a:effectLst>
                  <a:outerShdw blurRad="38100" dist="38100" dir="2700000" algn="tl">
                    <a:srgbClr val="000000">
                      <a:alpha val="43137"/>
                    </a:srgbClr>
                  </a:outerShdw>
                </a:effectLst>
                <a:hlinkClick r:id="rId2"/>
              </a:rPr>
              <a:t>Kulachatrakul.blogspot.com</a:t>
            </a:r>
            <a:endParaRPr lang="th-TH" sz="3200" b="1" dirty="0" smtClean="0">
              <a:effectLst>
                <a:outerShdw blurRad="38100" dist="38100" dir="2700000" algn="tl">
                  <a:srgbClr val="000000">
                    <a:alpha val="43137"/>
                  </a:srgbClr>
                </a:outerShdw>
              </a:effectLst>
            </a:endParaRPr>
          </a:p>
          <a:p>
            <a:pPr>
              <a:defRPr/>
            </a:pPr>
            <a:r>
              <a:rPr lang="th-TH" sz="3600" b="1" dirty="0" smtClean="0">
                <a:effectLst>
                  <a:outerShdw blurRad="38100" dist="38100" dir="2700000" algn="tl">
                    <a:srgbClr val="000000">
                      <a:alpha val="43137"/>
                    </a:srgbClr>
                  </a:outerShdw>
                </a:effectLst>
              </a:rPr>
              <a:t> ตัวอย่างแผนธุรกิจและแผนการตลาด</a:t>
            </a:r>
          </a:p>
          <a:p>
            <a:pPr marL="0" indent="0">
              <a:buFont typeface="Wingdings 2" pitchFamily="18" charset="2"/>
              <a:buNone/>
              <a:defRPr/>
            </a:pPr>
            <a:r>
              <a:rPr lang="en-US" sz="2400" dirty="0" smtClean="0"/>
              <a:t>     http</a:t>
            </a:r>
            <a:r>
              <a:rPr lang="en-US" sz="2400" dirty="0"/>
              <a:t>://</a:t>
            </a:r>
            <a:r>
              <a:rPr lang="en-US" sz="2400" dirty="0" smtClean="0"/>
              <a:t>www.db4business.com/business_plan.htm</a:t>
            </a:r>
            <a:endParaRPr lang="th-TH" sz="2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20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20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fade">
                                      <p:cBhvr>
                                        <p:cTn id="32" dur="2000"/>
                                        <p:tgtEl>
                                          <p:spTgt spid="37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fade">
                                      <p:cBhvr>
                                        <p:cTn id="37" dur="2000"/>
                                        <p:tgtEl>
                                          <p:spTgt spid="378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891">
                                            <p:txEl>
                                              <p:pRg st="7" end="7"/>
                                            </p:txEl>
                                          </p:spTgt>
                                        </p:tgtEl>
                                        <p:attrNameLst>
                                          <p:attrName>style.visibility</p:attrName>
                                        </p:attrNameLst>
                                      </p:cBhvr>
                                      <p:to>
                                        <p:strVal val="visible"/>
                                      </p:to>
                                    </p:set>
                                    <p:animEffect transition="in" filter="fade">
                                      <p:cBhvr>
                                        <p:cTn id="42" dur="2000"/>
                                        <p:tgtEl>
                                          <p:spTgt spid="378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891">
                                            <p:txEl>
                                              <p:pRg st="8" end="8"/>
                                            </p:txEl>
                                          </p:spTgt>
                                        </p:tgtEl>
                                        <p:attrNameLst>
                                          <p:attrName>style.visibility</p:attrName>
                                        </p:attrNameLst>
                                      </p:cBhvr>
                                      <p:to>
                                        <p:strVal val="visible"/>
                                      </p:to>
                                    </p:set>
                                    <p:animEffect transition="in" filter="fade">
                                      <p:cBhvr>
                                        <p:cTn id="47" dur="2000"/>
                                        <p:tgtEl>
                                          <p:spTgt spid="3789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891">
                                            <p:txEl>
                                              <p:pRg st="9" end="9"/>
                                            </p:txEl>
                                          </p:spTgt>
                                        </p:tgtEl>
                                        <p:attrNameLst>
                                          <p:attrName>style.visibility</p:attrName>
                                        </p:attrNameLst>
                                      </p:cBhvr>
                                      <p:to>
                                        <p:strVal val="visible"/>
                                      </p:to>
                                    </p:set>
                                    <p:animEffect transition="in" filter="fade">
                                      <p:cBhvr>
                                        <p:cTn id="52" dur="20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p:spPr>
        <p:txBody>
          <a:bodyPr>
            <a:noAutofit/>
          </a:bodyPr>
          <a:lstStyle/>
          <a:p>
            <a:pPr algn="ctr" eaLnBrk="1" fontAlgn="auto" hangingPunct="1">
              <a:spcAft>
                <a:spcPts val="0"/>
              </a:spcAft>
              <a:defRPr/>
            </a:pPr>
            <a:r>
              <a:rPr lang="en-US" sz="4000" b="1" dirty="0" smtClean="0">
                <a:solidFill>
                  <a:schemeClr val="tx1"/>
                </a:solidFill>
                <a:latin typeface="+mn-lt"/>
                <a:ea typeface="+mn-ea"/>
                <a:cs typeface="+mn-cs"/>
              </a:rPr>
              <a:t>Components of  Marketing Plan</a:t>
            </a:r>
            <a:endParaRPr lang="th-TH" sz="4000" dirty="0"/>
          </a:p>
        </p:txBody>
      </p:sp>
      <p:sp>
        <p:nvSpPr>
          <p:cNvPr id="5123" name="Content Placeholder 2"/>
          <p:cNvSpPr>
            <a:spLocks noGrp="1"/>
          </p:cNvSpPr>
          <p:nvPr>
            <p:ph sz="half" idx="1"/>
          </p:nvPr>
        </p:nvSpPr>
        <p:spPr>
          <a:xfrm>
            <a:off x="107950" y="908050"/>
            <a:ext cx="4103688" cy="5949950"/>
          </a:xfrm>
        </p:spPr>
        <p:txBody>
          <a:bodyPr>
            <a:normAutofit/>
          </a:bodyPr>
          <a:lstStyle/>
          <a:p>
            <a:pPr marL="274320" indent="-274320" eaLnBrk="1" fontAlgn="auto" hangingPunct="1">
              <a:spcAft>
                <a:spcPts val="0"/>
              </a:spcAft>
              <a:buClr>
                <a:schemeClr val="accent3"/>
              </a:buClr>
              <a:buFont typeface="Wingdings 2"/>
              <a:buNone/>
              <a:defRPr/>
            </a:pPr>
            <a:r>
              <a:rPr lang="en-US" b="1" u="sng" dirty="0" smtClean="0"/>
              <a:t>Analyzing </a:t>
            </a:r>
            <a:r>
              <a:rPr lang="en-US" b="1" u="sng" dirty="0"/>
              <a:t>marketing </a:t>
            </a:r>
            <a:r>
              <a:rPr lang="en-US" b="1" u="sng" dirty="0" smtClean="0"/>
              <a:t>situation</a:t>
            </a:r>
          </a:p>
          <a:p>
            <a:pPr marL="274320" indent="-274320" eaLnBrk="1" fontAlgn="auto" hangingPunct="1">
              <a:spcAft>
                <a:spcPts val="0"/>
              </a:spcAft>
              <a:buClr>
                <a:schemeClr val="accent3"/>
              </a:buClr>
              <a:buFont typeface="Wingdings 2"/>
              <a:buNone/>
              <a:defRPr/>
            </a:pPr>
            <a:r>
              <a:rPr lang="en-US" sz="2400" dirty="0" smtClean="0">
                <a:solidFill>
                  <a:schemeClr val="accent1"/>
                </a:solidFill>
              </a:rPr>
              <a:t>1. Executive summary</a:t>
            </a:r>
          </a:p>
          <a:p>
            <a:pPr marL="0" indent="0" eaLnBrk="1" fontAlgn="auto" hangingPunct="1">
              <a:spcAft>
                <a:spcPts val="0"/>
              </a:spcAft>
              <a:buClr>
                <a:schemeClr val="accent3"/>
              </a:buClr>
              <a:buFont typeface="Wingdings 2" pitchFamily="18" charset="2"/>
              <a:buNone/>
              <a:defRPr/>
            </a:pPr>
            <a:r>
              <a:rPr lang="en-US" sz="2400" dirty="0" smtClean="0">
                <a:solidFill>
                  <a:schemeClr val="accent1"/>
                </a:solidFill>
              </a:rPr>
              <a:t>2. Current Market Situation</a:t>
            </a:r>
          </a:p>
          <a:p>
            <a:pPr marL="0" indent="0" eaLnBrk="1" fontAlgn="auto" hangingPunct="1">
              <a:spcAft>
                <a:spcPts val="0"/>
              </a:spcAft>
              <a:buClr>
                <a:schemeClr val="accent3"/>
              </a:buClr>
              <a:buFont typeface="Wingdings 2" pitchFamily="18" charset="2"/>
              <a:buNone/>
              <a:defRPr/>
            </a:pPr>
            <a:r>
              <a:rPr lang="en-US" sz="2400" dirty="0"/>
              <a:t> </a:t>
            </a:r>
            <a:r>
              <a:rPr lang="en-US" sz="2400" dirty="0" smtClean="0"/>
              <a:t>    2.1  Market Analysis</a:t>
            </a:r>
          </a:p>
          <a:p>
            <a:pPr marL="0" indent="0" eaLnBrk="1" fontAlgn="auto" hangingPunct="1">
              <a:spcAft>
                <a:spcPts val="0"/>
              </a:spcAft>
              <a:buClr>
                <a:schemeClr val="accent3"/>
              </a:buClr>
              <a:buFont typeface="Wingdings 2" pitchFamily="18" charset="2"/>
              <a:buNone/>
              <a:defRPr/>
            </a:pPr>
            <a:r>
              <a:rPr lang="en-US" sz="2400" dirty="0"/>
              <a:t> </a:t>
            </a:r>
            <a:r>
              <a:rPr lang="en-US" sz="2400" dirty="0" smtClean="0"/>
              <a:t>    2.2 Competitors </a:t>
            </a:r>
            <a:r>
              <a:rPr lang="en-US" sz="2400" dirty="0"/>
              <a:t>Analysis</a:t>
            </a:r>
          </a:p>
          <a:p>
            <a:pPr marL="0" indent="0" eaLnBrk="1" fontAlgn="auto" hangingPunct="1">
              <a:spcAft>
                <a:spcPts val="0"/>
              </a:spcAft>
              <a:buClr>
                <a:schemeClr val="accent3"/>
              </a:buClr>
              <a:buFont typeface="Wingdings 2" pitchFamily="18" charset="2"/>
              <a:buNone/>
              <a:defRPr/>
            </a:pPr>
            <a:r>
              <a:rPr lang="en-US" sz="2400" dirty="0" smtClean="0"/>
              <a:t>     2.3 </a:t>
            </a:r>
            <a:r>
              <a:rPr lang="en-US" sz="2400" dirty="0"/>
              <a:t>Customer </a:t>
            </a:r>
            <a:r>
              <a:rPr lang="en-US" sz="2400" dirty="0" smtClean="0"/>
              <a:t>Analysis</a:t>
            </a:r>
            <a:endParaRPr lang="en-US" sz="2400" dirty="0"/>
          </a:p>
          <a:p>
            <a:pPr marL="0" indent="0" eaLnBrk="1" fontAlgn="auto" hangingPunct="1">
              <a:spcAft>
                <a:spcPts val="0"/>
              </a:spcAft>
              <a:buClr>
                <a:schemeClr val="accent3"/>
              </a:buClr>
              <a:buFont typeface="Wingdings 2" pitchFamily="18" charset="2"/>
              <a:buNone/>
              <a:defRPr/>
            </a:pPr>
            <a:r>
              <a:rPr lang="en-US" sz="2400" dirty="0" smtClean="0">
                <a:solidFill>
                  <a:schemeClr val="accent1"/>
                </a:solidFill>
              </a:rPr>
              <a:t>3. Environmental Analysis </a:t>
            </a:r>
          </a:p>
          <a:p>
            <a:pPr marL="274320" indent="-274320" eaLnBrk="1" fontAlgn="auto" hangingPunct="1">
              <a:spcAft>
                <a:spcPts val="0"/>
              </a:spcAft>
              <a:buClr>
                <a:schemeClr val="accent3"/>
              </a:buClr>
              <a:buFont typeface="Wingdings 2"/>
              <a:buNone/>
              <a:defRPr/>
            </a:pPr>
            <a:r>
              <a:rPr lang="en-US" sz="2400" dirty="0" smtClean="0"/>
              <a:t>   (SWOT)</a:t>
            </a:r>
          </a:p>
          <a:p>
            <a:pPr marL="0" indent="0" eaLnBrk="1" fontAlgn="auto" hangingPunct="1">
              <a:spcAft>
                <a:spcPts val="0"/>
              </a:spcAft>
              <a:buClr>
                <a:schemeClr val="accent3"/>
              </a:buClr>
              <a:buFont typeface="Wingdings 2" pitchFamily="18" charset="2"/>
              <a:buNone/>
              <a:defRPr/>
            </a:pPr>
            <a:r>
              <a:rPr lang="en-US" sz="2400" dirty="0"/>
              <a:t>  </a:t>
            </a:r>
            <a:r>
              <a:rPr lang="en-US" sz="2400" dirty="0" smtClean="0"/>
              <a:t>    </a:t>
            </a:r>
          </a:p>
          <a:p>
            <a:pPr marL="274320" indent="-274320" eaLnBrk="1" fontAlgn="auto" hangingPunct="1">
              <a:spcAft>
                <a:spcPts val="0"/>
              </a:spcAft>
              <a:buClr>
                <a:schemeClr val="accent3"/>
              </a:buClr>
              <a:buFont typeface="Wingdings 2"/>
              <a:buNone/>
              <a:defRPr/>
            </a:pPr>
            <a:r>
              <a:rPr lang="en-US" sz="2400" dirty="0" smtClean="0"/>
              <a:t>	  </a:t>
            </a:r>
          </a:p>
          <a:p>
            <a:pPr marL="274320" indent="-274320" eaLnBrk="1" fontAlgn="auto" hangingPunct="1">
              <a:spcAft>
                <a:spcPts val="0"/>
              </a:spcAft>
              <a:buClr>
                <a:schemeClr val="accent3"/>
              </a:buClr>
              <a:buFont typeface="Wingdings 2"/>
              <a:buChar char=""/>
              <a:defRPr/>
            </a:pPr>
            <a:endParaRPr lang="th-TH" sz="2400" dirty="0" smtClean="0"/>
          </a:p>
        </p:txBody>
      </p:sp>
      <p:sp>
        <p:nvSpPr>
          <p:cNvPr id="7172" name="Content Placeholder 12"/>
          <p:cNvSpPr>
            <a:spLocks noGrp="1"/>
          </p:cNvSpPr>
          <p:nvPr>
            <p:ph sz="half" idx="2"/>
          </p:nvPr>
        </p:nvSpPr>
        <p:spPr>
          <a:xfrm>
            <a:off x="4284663" y="908050"/>
            <a:ext cx="4859337" cy="5892800"/>
          </a:xfrm>
        </p:spPr>
        <p:txBody>
          <a:bodyPr/>
          <a:lstStyle/>
          <a:p>
            <a:pPr eaLnBrk="1" hangingPunct="1">
              <a:buFont typeface="Wingdings 2" pitchFamily="18" charset="2"/>
              <a:buNone/>
              <a:defRPr/>
            </a:pPr>
            <a:r>
              <a:rPr lang="en-US" sz="2400" b="1" u="sng" dirty="0" smtClean="0"/>
              <a:t>Strategic Marketing Planning</a:t>
            </a:r>
          </a:p>
          <a:p>
            <a:pPr eaLnBrk="1" hangingPunct="1">
              <a:buFont typeface="Wingdings 2" pitchFamily="18" charset="2"/>
              <a:buNone/>
              <a:defRPr/>
            </a:pPr>
            <a:r>
              <a:rPr lang="en-US" sz="2400" dirty="0" smtClean="0">
                <a:solidFill>
                  <a:schemeClr val="accent1"/>
                </a:solidFill>
              </a:rPr>
              <a:t>4. Marketing Objective   </a:t>
            </a:r>
          </a:p>
          <a:p>
            <a:pPr marL="0" indent="0" eaLnBrk="1" hangingPunct="1">
              <a:buFont typeface="Wingdings 2" pitchFamily="18" charset="2"/>
              <a:buNone/>
              <a:defRPr/>
            </a:pPr>
            <a:r>
              <a:rPr lang="en-US" sz="2400" dirty="0" smtClean="0">
                <a:solidFill>
                  <a:schemeClr val="accent1"/>
                </a:solidFill>
              </a:rPr>
              <a:t>5. Marketing Strategy </a:t>
            </a:r>
          </a:p>
          <a:p>
            <a:pPr marL="0" indent="0" eaLnBrk="1" hangingPunct="1">
              <a:buFont typeface="Wingdings 2" pitchFamily="18" charset="2"/>
              <a:buNone/>
              <a:defRPr/>
            </a:pPr>
            <a:r>
              <a:rPr lang="en-US" sz="2000" dirty="0" smtClean="0"/>
              <a:t>     </a:t>
            </a:r>
            <a:r>
              <a:rPr lang="en-US" sz="2400" dirty="0" smtClean="0"/>
              <a:t>5.1 STP  </a:t>
            </a:r>
            <a:r>
              <a:rPr lang="en-US" sz="2400" dirty="0"/>
              <a:t>Marketing</a:t>
            </a:r>
            <a:endParaRPr lang="en-US" sz="2000" dirty="0"/>
          </a:p>
          <a:p>
            <a:pPr eaLnBrk="1" hangingPunct="1">
              <a:buFontTx/>
              <a:buNone/>
              <a:defRPr/>
            </a:pPr>
            <a:r>
              <a:rPr lang="en-US" sz="2000" dirty="0" smtClean="0"/>
              <a:t>	 </a:t>
            </a:r>
            <a:r>
              <a:rPr lang="en-US" sz="2400" dirty="0" smtClean="0"/>
              <a:t>5.2 Marketing Mix Strategy</a:t>
            </a:r>
            <a:endParaRPr lang="en-US" sz="2000" dirty="0" smtClean="0"/>
          </a:p>
          <a:p>
            <a:pPr lvl="1" eaLnBrk="1" hangingPunct="1">
              <a:defRPr/>
            </a:pPr>
            <a:r>
              <a:rPr lang="en-US" sz="2000" dirty="0" smtClean="0"/>
              <a:t>Product  and  Brand  Strategy </a:t>
            </a:r>
          </a:p>
          <a:p>
            <a:pPr lvl="1" eaLnBrk="1" hangingPunct="1">
              <a:defRPr/>
            </a:pPr>
            <a:r>
              <a:rPr lang="en-US" sz="2000" dirty="0" smtClean="0"/>
              <a:t>Pricing strategy </a:t>
            </a:r>
          </a:p>
          <a:p>
            <a:pPr lvl="1" eaLnBrk="1" hangingPunct="1">
              <a:defRPr/>
            </a:pPr>
            <a:r>
              <a:rPr lang="en-US" sz="2000" dirty="0" smtClean="0"/>
              <a:t>Supply chain Management and Distribution Strategy </a:t>
            </a:r>
          </a:p>
          <a:p>
            <a:pPr lvl="1" eaLnBrk="1" hangingPunct="1">
              <a:defRPr/>
            </a:pPr>
            <a:r>
              <a:rPr lang="en-US" sz="2000" dirty="0" smtClean="0"/>
              <a:t>IMC &amp;  Promotional Strategy</a:t>
            </a:r>
          </a:p>
          <a:p>
            <a:pPr eaLnBrk="1" hangingPunct="1">
              <a:buFont typeface="Wingdings 2" pitchFamily="18" charset="2"/>
              <a:buNone/>
              <a:defRPr/>
            </a:pPr>
            <a:r>
              <a:rPr lang="en-US" sz="2400" dirty="0" smtClean="0">
                <a:solidFill>
                  <a:schemeClr val="accent1"/>
                </a:solidFill>
              </a:rPr>
              <a:t>6. Action Plan and Implementation </a:t>
            </a:r>
          </a:p>
          <a:p>
            <a:pPr eaLnBrk="1" hangingPunct="1">
              <a:buFont typeface="Wingdings 2" pitchFamily="18" charset="2"/>
              <a:buNone/>
              <a:defRPr/>
            </a:pPr>
            <a:r>
              <a:rPr lang="en-US" sz="2400" dirty="0" smtClean="0">
                <a:solidFill>
                  <a:schemeClr val="accent1"/>
                </a:solidFill>
              </a:rPr>
              <a:t>7. Marketing Budgeting</a:t>
            </a:r>
          </a:p>
          <a:p>
            <a:pPr eaLnBrk="1" hangingPunct="1">
              <a:buFont typeface="Wingdings 2" pitchFamily="18" charset="2"/>
              <a:buNone/>
              <a:defRPr/>
            </a:pPr>
            <a:r>
              <a:rPr lang="en-US" sz="2400" dirty="0" smtClean="0"/>
              <a:t>	- </a:t>
            </a:r>
            <a:r>
              <a:rPr lang="en-US" sz="2000" dirty="0" smtClean="0"/>
              <a:t>Forecasting and Expenses </a:t>
            </a:r>
            <a:endParaRPr lang="en-US" sz="2000" dirty="0"/>
          </a:p>
          <a:p>
            <a:pPr eaLnBrk="1" hangingPunct="1">
              <a:buFontTx/>
              <a:buNone/>
              <a:defRPr/>
            </a:pPr>
            <a:r>
              <a:rPr lang="en-US" sz="2400" dirty="0" smtClean="0">
                <a:solidFill>
                  <a:schemeClr val="accent1"/>
                </a:solidFill>
              </a:rPr>
              <a:t>8. Marketing Control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30213" y="333375"/>
            <a:ext cx="8229600" cy="1143000"/>
          </a:xfrm>
        </p:spPr>
        <p:txBody>
          <a:bodyPr/>
          <a:lstStyle/>
          <a:p>
            <a:r>
              <a:rPr lang="en-US" smtClean="0"/>
              <a:t>Executive Summary</a:t>
            </a:r>
            <a:endParaRPr lang="th-TH" smtClean="0"/>
          </a:p>
        </p:txBody>
      </p:sp>
      <p:sp>
        <p:nvSpPr>
          <p:cNvPr id="11267" name="Content Placeholder 4"/>
          <p:cNvSpPr>
            <a:spLocks noGrp="1"/>
          </p:cNvSpPr>
          <p:nvPr>
            <p:ph idx="1"/>
          </p:nvPr>
        </p:nvSpPr>
        <p:spPr>
          <a:xfrm>
            <a:off x="457200" y="1484313"/>
            <a:ext cx="8229600" cy="3960812"/>
          </a:xfrm>
        </p:spPr>
        <p:txBody>
          <a:bodyPr/>
          <a:lstStyle/>
          <a:p>
            <a:r>
              <a:rPr lang="th-TH" sz="3600" smtClean="0"/>
              <a:t>ประวัติความเป็นมาของบริษัท   </a:t>
            </a:r>
          </a:p>
          <a:p>
            <a:r>
              <a:rPr lang="th-TH" sz="3600" smtClean="0"/>
              <a:t>คำอธิบายผลิตภัณฑ์หรือบริการที่เสนอขาย </a:t>
            </a:r>
          </a:p>
          <a:p>
            <a:r>
              <a:rPr lang="th-TH" sz="3600" smtClean="0"/>
              <a:t>ตลาดเป้าหมายของบริษัท </a:t>
            </a:r>
          </a:p>
          <a:p>
            <a:r>
              <a:rPr lang="th-TH" sz="3600" smtClean="0"/>
              <a:t>ระดับการขายและกำไรที่คาดว่าจะได้  </a:t>
            </a:r>
          </a:p>
          <a:p>
            <a:r>
              <a:rPr lang="th-TH" sz="3600" smtClean="0"/>
              <a:t>คู่แข่งขัน  </a:t>
            </a:r>
          </a:p>
          <a:p>
            <a:r>
              <a:rPr lang="th-TH" sz="3600" smtClean="0"/>
              <a:t>ส่วนผสมทางการตลาดและกลยุทธ์</a:t>
            </a:r>
            <a:endParaRPr lang="th-TH" smtClean="0"/>
          </a:p>
        </p:txBody>
      </p:sp>
      <p:sp>
        <p:nvSpPr>
          <p:cNvPr id="6" name="Rectangle 5"/>
          <p:cNvSpPr/>
          <p:nvPr/>
        </p:nvSpPr>
        <p:spPr>
          <a:xfrm>
            <a:off x="6350" y="5641975"/>
            <a:ext cx="9137650" cy="830263"/>
          </a:xfrm>
          <a:prstGeom prst="rect">
            <a:avLst/>
          </a:prstGeom>
        </p:spPr>
        <p:txBody>
          <a:bodyPr>
            <a:spAutoFit/>
          </a:bodyPr>
          <a:lstStyle/>
          <a:p>
            <a:pPr algn="ctr">
              <a:defRPr/>
            </a:pPr>
            <a:r>
              <a:rPr lang="th-TH" sz="2400" b="1" dirty="0">
                <a:solidFill>
                  <a:srgbClr val="FF0000"/>
                </a:solidFill>
                <a:cs typeface="+mn-cs"/>
              </a:rPr>
              <a:t>“ผู้บริหารระดับสูงมักอ่านส่วนนี้ก่อน ถ้าอ่านแล้วไม่สนใจก็จะไม่อ่านแผนส่วนที่เหลือ”</a:t>
            </a:r>
          </a:p>
          <a:p>
            <a:pPr algn="ctr">
              <a:defRPr/>
            </a:pPr>
            <a:r>
              <a:rPr lang="th-TH" sz="2400" b="1" dirty="0">
                <a:solidFill>
                  <a:srgbClr val="FF0000"/>
                </a:solidFill>
                <a:cs typeface="+mn-cs"/>
              </a:rPr>
              <a:t>“จะเขียนได้ก็ต่อเมื่อทำแผนการตลาดเสร็จสิ้นสมบูรณ์แล้ว”</a:t>
            </a:r>
            <a:endParaRPr lang="en-US" sz="2400" b="1" dirty="0">
              <a:solidFill>
                <a:srgbClr val="FF0000"/>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388" y="115888"/>
            <a:ext cx="7993062" cy="792162"/>
          </a:xfrm>
        </p:spPr>
        <p:txBody>
          <a:bodyPr>
            <a:normAutofit fontScale="90000"/>
          </a:bodyPr>
          <a:lstStyle/>
          <a:p>
            <a:pPr eaLnBrk="1" fontAlgn="auto" hangingPunct="1">
              <a:spcAft>
                <a:spcPts val="0"/>
              </a:spcAft>
              <a:defRPr/>
            </a:pPr>
            <a:r>
              <a:rPr lang="en-US" dirty="0" smtClean="0">
                <a:solidFill>
                  <a:schemeClr val="tx1"/>
                </a:solidFill>
              </a:rPr>
              <a:t>Market Analysis</a:t>
            </a:r>
            <a:endParaRPr lang="th-TH" dirty="0" smtClean="0"/>
          </a:p>
        </p:txBody>
      </p:sp>
      <p:sp>
        <p:nvSpPr>
          <p:cNvPr id="12291" name="Content Placeholder 2"/>
          <p:cNvSpPr>
            <a:spLocks noGrp="1"/>
          </p:cNvSpPr>
          <p:nvPr>
            <p:ph idx="1"/>
          </p:nvPr>
        </p:nvSpPr>
        <p:spPr>
          <a:xfrm>
            <a:off x="395288" y="1052513"/>
            <a:ext cx="8751887" cy="5545137"/>
          </a:xfrm>
        </p:spPr>
        <p:txBody>
          <a:bodyPr/>
          <a:lstStyle/>
          <a:p>
            <a:pPr eaLnBrk="1" hangingPunct="1"/>
            <a:r>
              <a:rPr lang="th-TH" sz="2800" smtClean="0">
                <a:latin typeface="Arial Unicode MS" pitchFamily="34" charset="-128"/>
                <a:ea typeface="Arial Unicode MS" pitchFamily="34" charset="-128"/>
                <a:cs typeface="Arial Unicode MS" pitchFamily="34" charset="-128"/>
              </a:rPr>
              <a:t>ให้กล่าวในภาพรวมว่าในอุตสาหกรรมมีการแข่งขันรุนแรงมากน้อยเพียงใด (ต้องมีข้อมูลยืนยัน เช่น มีปริมาณคู่แข่งว่ามีจำนวนมากหรือน้อย )</a:t>
            </a:r>
          </a:p>
          <a:p>
            <a:pPr eaLnBrk="1" hangingPunct="1"/>
            <a:r>
              <a:rPr lang="th-TH" sz="2800" smtClean="0">
                <a:latin typeface="Arial Unicode MS" pitchFamily="34" charset="-128"/>
                <a:ea typeface="Arial Unicode MS" pitchFamily="34" charset="-128"/>
                <a:cs typeface="Arial Unicode MS" pitchFamily="34" charset="-128"/>
              </a:rPr>
              <a:t>มูลค่ารวมของสินค้าในท้องตลาด</a:t>
            </a:r>
            <a:r>
              <a:rPr lang="en-US" sz="2800" smtClean="0">
                <a:latin typeface="Arial Unicode MS" pitchFamily="34" charset="-128"/>
                <a:ea typeface="Arial Unicode MS" pitchFamily="34" charset="-128"/>
                <a:cs typeface="Arial Unicode MS" pitchFamily="34" charset="-128"/>
              </a:rPr>
              <a:t> % </a:t>
            </a:r>
            <a:r>
              <a:rPr lang="th-TH" sz="2800" smtClean="0">
                <a:latin typeface="Arial Unicode MS" pitchFamily="34" charset="-128"/>
                <a:ea typeface="Arial Unicode MS" pitchFamily="34" charset="-128"/>
                <a:cs typeface="Arial Unicode MS" pitchFamily="34" charset="-128"/>
              </a:rPr>
              <a:t>ส่วนแบ่งตลาดในพื้นที่โดยประมาณ</a:t>
            </a:r>
          </a:p>
          <a:p>
            <a:pPr eaLnBrk="1" hangingPunct="1"/>
            <a:r>
              <a:rPr lang="th-TH" sz="2800" smtClean="0">
                <a:latin typeface="Arial Unicode MS" pitchFamily="34" charset="-128"/>
                <a:ea typeface="Arial Unicode MS" pitchFamily="34" charset="-128"/>
                <a:cs typeface="Arial Unicode MS" pitchFamily="34" charset="-128"/>
              </a:rPr>
              <a:t>แนวโน้มของตลาดและความนิยมของสินค้าในพื้นที่ที่อาศัยอยู่ทั้งปัจจุบันและอนาคต (ใช้วิธีสำรวจทัศนคติและพฤติกรรมของผู้ซื้อ) </a:t>
            </a:r>
          </a:p>
          <a:p>
            <a:pPr eaLnBrk="1" hangingPunct="1"/>
            <a:r>
              <a:rPr lang="th-TH" sz="2800" smtClean="0">
                <a:latin typeface="Arial Unicode MS" pitchFamily="34" charset="-128"/>
                <a:ea typeface="Arial Unicode MS" pitchFamily="34" charset="-128"/>
                <a:cs typeface="Arial Unicode MS" pitchFamily="34" charset="-128"/>
              </a:rPr>
              <a:t>ใช้ข้อมูลวิจัยที่มีอยู่ให้เป็นประโยชน์ (ข้อมูลทุติยภูมิ)</a:t>
            </a:r>
          </a:p>
          <a:p>
            <a:pPr eaLnBrk="1" hangingPunct="1">
              <a:buFontTx/>
              <a:buNone/>
            </a:pPr>
            <a:endParaRPr lang="th-TH" sz="2000" smtClean="0">
              <a:solidFill>
                <a:srgbClr val="FF0000"/>
              </a:solidFill>
              <a:latin typeface="Arial Unicode MS" pitchFamily="34" charset="-128"/>
              <a:ea typeface="Arial Unicode MS" pitchFamily="34" charset="-128"/>
              <a:cs typeface="Arial Unicode MS" pitchFamily="34" charset="-128"/>
            </a:endParaRPr>
          </a:p>
          <a:p>
            <a:pPr eaLnBrk="1" hangingPunct="1"/>
            <a:r>
              <a:rPr lang="th-TH" sz="2000" smtClean="0">
                <a:solidFill>
                  <a:srgbClr val="FF0000"/>
                </a:solidFill>
                <a:latin typeface="Arial Unicode MS" pitchFamily="34" charset="-128"/>
                <a:ea typeface="Arial Unicode MS" pitchFamily="34" charset="-128"/>
                <a:cs typeface="Arial Unicode MS" pitchFamily="34" charset="-128"/>
              </a:rPr>
              <a:t>ถ้าหาข้อมูลทุติยภูมิไม่ได้ ให้ใช้ข้อมูลปฐมภูมิหรือการสัมภาษณ์แทน </a:t>
            </a:r>
            <a:r>
              <a:rPr lang="en-US" sz="2000" smtClean="0">
                <a:solidFill>
                  <a:srgbClr val="FF0000"/>
                </a:solidFill>
                <a:latin typeface="Arial Unicode MS" pitchFamily="34" charset="-128"/>
                <a:ea typeface="Arial Unicode MS" pitchFamily="34" charset="-128"/>
                <a:cs typeface="Arial Unicode MS" pitchFamily="34" charset="-128"/>
              </a:rPr>
              <a:t>	</a:t>
            </a:r>
          </a:p>
          <a:p>
            <a:pPr eaLnBrk="1" hangingPunct="1"/>
            <a:r>
              <a:rPr lang="th-TH" sz="2000" smtClean="0">
                <a:solidFill>
                  <a:srgbClr val="FF0000"/>
                </a:solidFill>
                <a:latin typeface="Arial Unicode MS" pitchFamily="34" charset="-128"/>
                <a:ea typeface="Arial Unicode MS" pitchFamily="34" charset="-128"/>
                <a:cs typeface="Arial Unicode MS" pitchFamily="34" charset="-128"/>
              </a:rPr>
              <a:t>ต้องมีแหล่งที่มาของข้อมูลและอ้างอิงอย่างถูกต้องตามหลักบรรณานุกรม</a:t>
            </a:r>
          </a:p>
          <a:p>
            <a:pPr eaLnBrk="1" hangingPunct="1"/>
            <a:r>
              <a:rPr lang="th-TH" sz="2000" smtClean="0">
                <a:solidFill>
                  <a:srgbClr val="FF0000"/>
                </a:solidFill>
                <a:latin typeface="Arial Unicode MS" pitchFamily="34" charset="-128"/>
                <a:ea typeface="Arial Unicode MS" pitchFamily="34" charset="-128"/>
                <a:cs typeface="Arial Unicode MS" pitchFamily="34" charset="-128"/>
              </a:rPr>
              <a:t>ไม่ควรเกิน </a:t>
            </a:r>
            <a:r>
              <a:rPr lang="en-US" sz="2000" smtClean="0">
                <a:solidFill>
                  <a:srgbClr val="FF0000"/>
                </a:solidFill>
                <a:latin typeface="Arial Unicode MS" pitchFamily="34" charset="-128"/>
                <a:ea typeface="Arial Unicode MS" pitchFamily="34" charset="-128"/>
                <a:cs typeface="Arial Unicode MS" pitchFamily="34" charset="-128"/>
              </a:rPr>
              <a:t>½ </a:t>
            </a:r>
            <a:r>
              <a:rPr lang="th-TH" sz="2000" smtClean="0">
                <a:solidFill>
                  <a:srgbClr val="FF0000"/>
                </a:solidFill>
                <a:latin typeface="Arial Unicode MS" pitchFamily="34" charset="-128"/>
                <a:ea typeface="Arial Unicode MS" pitchFamily="34" charset="-128"/>
                <a:cs typeface="Arial Unicode MS" pitchFamily="34" charset="-128"/>
              </a:rPr>
              <a:t>หน้า </a:t>
            </a:r>
            <a:r>
              <a:rPr lang="en-US" sz="2000" smtClean="0">
                <a:solidFill>
                  <a:srgbClr val="FF0000"/>
                </a:solidFill>
                <a:latin typeface="Arial Unicode MS" pitchFamily="34" charset="-128"/>
                <a:ea typeface="Arial Unicode MS" pitchFamily="34" charset="-128"/>
                <a:cs typeface="Arial Unicode MS" pitchFamily="34" charset="-128"/>
              </a:rPr>
              <a:t>A4</a:t>
            </a:r>
            <a:endParaRPr lang="th-TH" sz="2000" smtClean="0">
              <a:solidFill>
                <a:srgbClr val="FF0000"/>
              </a:solidFill>
              <a:latin typeface="Arial Unicode MS" pitchFamily="34" charset="-128"/>
              <a:ea typeface="Arial Unicode MS" pitchFamily="34" charset="-128"/>
              <a:cs typeface="Arial Unicode MS" pitchFamily="34" charset="-128"/>
            </a:endParaRPr>
          </a:p>
          <a:p>
            <a:pPr eaLnBrk="1" hangingPunct="1">
              <a:buFontTx/>
              <a:buNone/>
            </a:pPr>
            <a:r>
              <a:rPr lang="en-US" sz="2000" smtClean="0">
                <a:latin typeface="Arial Unicode MS" pitchFamily="34" charset="-128"/>
                <a:ea typeface="Arial Unicode MS" pitchFamily="34" charset="-128"/>
                <a:cs typeface="Arial Unicode MS" pitchFamily="34" charset="-128"/>
              </a:rPr>
              <a:t> </a:t>
            </a:r>
          </a:p>
          <a:p>
            <a:pPr eaLnBrk="1" hangingPunct="1"/>
            <a:endParaRPr lang="th-TH" sz="24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8964612" cy="1847850"/>
          </a:xfrm>
        </p:spPr>
        <p:txBody>
          <a:bodyPr/>
          <a:lstStyle/>
          <a:p>
            <a:pPr>
              <a:defRPr/>
            </a:pPr>
            <a:r>
              <a:rPr lang="th-TH" dirty="0" smtClean="0">
                <a:cs typeface="+mn-cs"/>
              </a:rPr>
              <a:t>ตัวอย่างข้อมูลทุติยภูมิในแผนการตลาด</a:t>
            </a:r>
            <a:br>
              <a:rPr lang="th-TH" dirty="0" smtClean="0">
                <a:cs typeface="+mn-cs"/>
              </a:rPr>
            </a:br>
            <a:r>
              <a:rPr lang="th-TH" dirty="0" smtClean="0">
                <a:cs typeface="+mn-cs"/>
              </a:rPr>
              <a:t>กรณีศึกษาตลาดธุรกิจบริการดูแลรถยนต์</a:t>
            </a:r>
            <a:endParaRPr lang="th-TH" dirty="0">
              <a:cs typeface="+mn-cs"/>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38" y="2133600"/>
            <a:ext cx="9121776" cy="4621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www.gkacc.co.th/images/content/Five%20Forces%20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975" y="1268413"/>
            <a:ext cx="4899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468313" y="188913"/>
            <a:ext cx="7993062" cy="792162"/>
          </a:xfrm>
        </p:spPr>
        <p:txBody>
          <a:bodyPr>
            <a:normAutofit fontScale="90000"/>
          </a:bodyPr>
          <a:lstStyle/>
          <a:p>
            <a:pPr eaLnBrk="1" fontAlgn="auto" hangingPunct="1">
              <a:spcAft>
                <a:spcPts val="0"/>
              </a:spcAft>
              <a:defRPr/>
            </a:pPr>
            <a:r>
              <a:rPr lang="en-US" dirty="0" smtClean="0"/>
              <a:t>Competitor Analysis</a:t>
            </a:r>
            <a:endParaRPr lang="th-TH" dirty="0" smtClean="0"/>
          </a:p>
        </p:txBody>
      </p:sp>
      <p:sp>
        <p:nvSpPr>
          <p:cNvPr id="14340" name="Content Placeholder 2"/>
          <p:cNvSpPr>
            <a:spLocks noGrp="1"/>
          </p:cNvSpPr>
          <p:nvPr>
            <p:ph idx="1"/>
          </p:nvPr>
        </p:nvSpPr>
        <p:spPr>
          <a:xfrm>
            <a:off x="323850" y="1071563"/>
            <a:ext cx="5040313" cy="5126037"/>
          </a:xfrm>
        </p:spPr>
        <p:txBody>
          <a:bodyPr/>
          <a:lstStyle/>
          <a:p>
            <a:pPr eaLnBrk="1" hangingPunct="1"/>
            <a:r>
              <a:rPr lang="th-TH" sz="2800" smtClean="0">
                <a:latin typeface="Arial Unicode MS" pitchFamily="34" charset="-128"/>
                <a:ea typeface="Arial Unicode MS" pitchFamily="34" charset="-128"/>
                <a:cs typeface="Arial Unicode MS" pitchFamily="34" charset="-128"/>
              </a:rPr>
              <a:t>การวิเคราะห์คู่แข่งขัน</a:t>
            </a:r>
          </a:p>
          <a:p>
            <a:pPr lvl="1" eaLnBrk="1" hangingPunct="1"/>
            <a:r>
              <a:rPr lang="en-US" smtClean="0">
                <a:latin typeface="Arial Unicode MS" pitchFamily="34" charset="-128"/>
                <a:ea typeface="Arial Unicode MS" pitchFamily="34" charset="-128"/>
                <a:cs typeface="Arial Unicode MS" pitchFamily="34" charset="-128"/>
              </a:rPr>
              <a:t>5 forces model</a:t>
            </a:r>
          </a:p>
          <a:p>
            <a:pPr lvl="2" eaLnBrk="1" hangingPunct="1"/>
            <a:r>
              <a:rPr lang="en-US" sz="2400" smtClean="0">
                <a:latin typeface="Arial Unicode MS" pitchFamily="34" charset="-128"/>
                <a:ea typeface="Arial Unicode MS" pitchFamily="34" charset="-128"/>
                <a:cs typeface="Arial Unicode MS" pitchFamily="34" charset="-128"/>
              </a:rPr>
              <a:t>Industrial Rivalry </a:t>
            </a:r>
          </a:p>
          <a:p>
            <a:pPr lvl="2" eaLnBrk="1" hangingPunct="1"/>
            <a:r>
              <a:rPr lang="en-US" sz="2400" smtClean="0">
                <a:latin typeface="Arial Unicode MS" pitchFamily="34" charset="-128"/>
                <a:ea typeface="Arial Unicode MS" pitchFamily="34" charset="-128"/>
                <a:cs typeface="Arial Unicode MS" pitchFamily="34" charset="-128"/>
              </a:rPr>
              <a:t>New Entries</a:t>
            </a:r>
          </a:p>
          <a:p>
            <a:pPr lvl="2" eaLnBrk="1" hangingPunct="1"/>
            <a:r>
              <a:rPr lang="en-US" sz="2400" smtClean="0">
                <a:latin typeface="Arial Unicode MS" pitchFamily="34" charset="-128"/>
                <a:ea typeface="Arial Unicode MS" pitchFamily="34" charset="-128"/>
                <a:cs typeface="Arial Unicode MS" pitchFamily="34" charset="-128"/>
              </a:rPr>
              <a:t>Suppliers</a:t>
            </a:r>
          </a:p>
          <a:p>
            <a:pPr lvl="2" eaLnBrk="1" hangingPunct="1"/>
            <a:r>
              <a:rPr lang="en-US" sz="2400" smtClean="0">
                <a:latin typeface="Arial Unicode MS" pitchFamily="34" charset="-128"/>
                <a:ea typeface="Arial Unicode MS" pitchFamily="34" charset="-128"/>
                <a:cs typeface="Arial Unicode MS" pitchFamily="34" charset="-128"/>
              </a:rPr>
              <a:t>Customers</a:t>
            </a:r>
          </a:p>
          <a:p>
            <a:pPr lvl="2" eaLnBrk="1" hangingPunct="1"/>
            <a:r>
              <a:rPr lang="en-US" sz="2400" smtClean="0">
                <a:latin typeface="Arial Unicode MS" pitchFamily="34" charset="-128"/>
                <a:ea typeface="Arial Unicode MS" pitchFamily="34" charset="-128"/>
                <a:cs typeface="Arial Unicode MS" pitchFamily="34" charset="-128"/>
              </a:rPr>
              <a:t>Substitution</a:t>
            </a:r>
          </a:p>
          <a:p>
            <a:pPr lvl="1" eaLnBrk="1" hangingPunct="1">
              <a:buFontTx/>
              <a:buNone/>
            </a:pPr>
            <a:endParaRPr lang="en-US" smtClean="0">
              <a:latin typeface="Arial Unicode MS" pitchFamily="34" charset="-128"/>
              <a:ea typeface="Arial Unicode MS" pitchFamily="34" charset="-128"/>
              <a:cs typeface="Arial Unicode MS" pitchFamily="34" charset="-128"/>
            </a:endParaRPr>
          </a:p>
          <a:p>
            <a:pPr lvl="2" eaLnBrk="1" hangingPunct="1"/>
            <a:endParaRPr lang="en-US" smtClean="0">
              <a:latin typeface="Arial Unicode MS" pitchFamily="34" charset="-128"/>
              <a:ea typeface="Arial Unicode MS" pitchFamily="34" charset="-128"/>
              <a:cs typeface="Arial Unicode MS" pitchFamily="34" charset="-128"/>
            </a:endParaRPr>
          </a:p>
        </p:txBody>
      </p:sp>
      <p:sp>
        <p:nvSpPr>
          <p:cNvPr id="14341" name="TextBox 7"/>
          <p:cNvSpPr txBox="1">
            <a:spLocks noChangeArrowheads="1"/>
          </p:cNvSpPr>
          <p:nvPr/>
        </p:nvSpPr>
        <p:spPr bwMode="auto">
          <a:xfrm>
            <a:off x="323850" y="5000625"/>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2000">
                <a:latin typeface="Arial Unicode MS" pitchFamily="34" charset="-128"/>
                <a:ea typeface="Arial Unicode MS" pitchFamily="34" charset="-128"/>
                <a:cs typeface="Arial Unicode MS" pitchFamily="34" charset="-128"/>
              </a:rPr>
              <a:t>วิเคราะห์ตลาดของคู่แข่งขันทางตรง   ส่วนแบ่งตลาดของคู่แข่ง  ความนิยมในผลิตภัณฑ์  การตอบรับของกระแสสังคมและวิเคราะห์สินค้าทดแทน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G_9371.jpg saochiangmai image by nightbazaargaller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7463" y="0"/>
            <a:ext cx="3348038" cy="4905375"/>
          </a:xfrm>
          <a:noFill/>
        </p:spPr>
      </p:pic>
      <p:pic>
        <p:nvPicPr>
          <p:cNvPr id="15363" name="Picture 4" descr="http://www.enviroblog.org/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225550"/>
            <a:ext cx="404971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adeccobulgaria.com/_v2/assets/images/busines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19700" y="4763"/>
            <a:ext cx="3940175" cy="1211262"/>
          </a:xfrm>
          <a:noFill/>
        </p:spPr>
      </p:pic>
      <p:sp>
        <p:nvSpPr>
          <p:cNvPr id="15365" name="Title 1"/>
          <p:cNvSpPr>
            <a:spLocks noGrp="1"/>
          </p:cNvSpPr>
          <p:nvPr>
            <p:ph type="title"/>
          </p:nvPr>
        </p:nvSpPr>
        <p:spPr>
          <a:xfrm>
            <a:off x="5094288" y="3860800"/>
            <a:ext cx="4049712" cy="923925"/>
          </a:xfrm>
        </p:spPr>
        <p:txBody>
          <a:bodyPr/>
          <a:lstStyle/>
          <a:p>
            <a:pPr algn="ctr" eaLnBrk="1" hangingPunct="1"/>
            <a:r>
              <a:rPr lang="en-US" sz="4000" b="1" i="1" u="sng" smtClean="0">
                <a:solidFill>
                  <a:schemeClr val="tx1"/>
                </a:solidFill>
              </a:rPr>
              <a:t>Customer Analysi</a:t>
            </a:r>
            <a:r>
              <a:rPr lang="en-US" sz="4000" b="1" u="sng" smtClean="0">
                <a:solidFill>
                  <a:schemeClr val="tx1"/>
                </a:solidFill>
              </a:rPr>
              <a:t>s</a:t>
            </a:r>
            <a:endParaRPr lang="th-TH" sz="4000" b="1" u="sng" smtClean="0"/>
          </a:p>
        </p:txBody>
      </p:sp>
      <p:pic>
        <p:nvPicPr>
          <p:cNvPr id="15366" name="Picture 6" descr="http://thaiintelligentnews.files.wordpress.com/2010/07/stewardess_korea.jpg?w=280&amp;h=3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3" y="2401888"/>
            <a:ext cx="1738312"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http://www.finalexpensequotes.com/Older-Couple-on-Por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4763"/>
            <a:ext cx="1871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8"/>
          <p:cNvSpPr txBox="1">
            <a:spLocks noChangeArrowheads="1"/>
          </p:cNvSpPr>
          <p:nvPr/>
        </p:nvSpPr>
        <p:spPr bwMode="auto">
          <a:xfrm>
            <a:off x="0" y="48133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defRPr/>
            </a:pPr>
            <a:r>
              <a:rPr lang="th-TH" sz="3200" dirty="0" smtClean="0">
                <a:cs typeface="+mn-cs"/>
              </a:rPr>
              <a:t>ระบุข้อมูลพฤติกรรมของลูกค้าที่มีต่อสินค้าในเชิงลึก </a:t>
            </a:r>
            <a:r>
              <a:rPr lang="th-TH" dirty="0" smtClean="0">
                <a:cs typeface="+mn-cs"/>
              </a:rPr>
              <a:t>(</a:t>
            </a:r>
            <a:r>
              <a:rPr lang="en-US" dirty="0" smtClean="0">
                <a:cs typeface="+mn-cs"/>
              </a:rPr>
              <a:t>Insight Customer)</a:t>
            </a:r>
            <a:r>
              <a:rPr lang="th-TH" sz="3200" dirty="0" smtClean="0">
                <a:cs typeface="+mn-cs"/>
              </a:rPr>
              <a:t> เช่น พฤติกรรมซื้อ  วิถีชีวิต ทัศนคติต่อสินค้าหรือตราสินค้า  โดยอาจอ้างอิงจากผลวิจัยลูกค้าที่บริษัทจัดทำขึ้น ตลอดจนวิเคราะห์ข้อมูลลูกค้าของคู่แข่งเพื่อเขียนบรรจุไว้ในแผนด้วย</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2389</TotalTime>
  <Words>2000</Words>
  <Application>Microsoft Office PowerPoint</Application>
  <PresentationFormat>On-screen Show (4:3)</PresentationFormat>
  <Paragraphs>355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Components of  Marketing Plan</vt:lpstr>
      <vt:lpstr>Marketing Plan</vt:lpstr>
      <vt:lpstr>PowerPoint Presentation</vt:lpstr>
      <vt:lpstr>Components of  Marketing Plan</vt:lpstr>
      <vt:lpstr>Executive Summary</vt:lpstr>
      <vt:lpstr>Market Analysis</vt:lpstr>
      <vt:lpstr>ตัวอย่างข้อมูลทุติยภูมิในแผนการตลาด กรณีศึกษาตลาดธุรกิจบริการดูแลรถยนต์</vt:lpstr>
      <vt:lpstr>Competitor Analysis</vt:lpstr>
      <vt:lpstr>Customer Analysis</vt:lpstr>
      <vt:lpstr>Environmental Analysis (Ex- Internal Analysis)</vt:lpstr>
      <vt:lpstr>Marketing Objectives “Quantity + Time Frame”</vt:lpstr>
      <vt:lpstr>เป้าหมายและวัตถุประสงค์ทางการตลาด</vt:lpstr>
      <vt:lpstr>STP  Marketing</vt:lpstr>
      <vt:lpstr>Segmentation  Targeting and Positioning</vt:lpstr>
      <vt:lpstr>ต้องสะกดคำว่า “ลูกค้าเป้าหมาย” ให้เป็น</vt:lpstr>
      <vt:lpstr>PowerPoint Presentation</vt:lpstr>
      <vt:lpstr>Consumer Behavior</vt:lpstr>
      <vt:lpstr>Company competitive advantage</vt:lpstr>
      <vt:lpstr>Marketing Mix Strategy</vt:lpstr>
      <vt:lpstr>CSR ; Corporate Social Responsibility</vt:lpstr>
      <vt:lpstr>การตลาดในสถานการณ์วิกฤตหรือภัยพิบัติ</vt:lpstr>
      <vt:lpstr>PowerPoint Presentation</vt:lpstr>
      <vt:lpstr>PowerPoint Presentation</vt:lpstr>
      <vt:lpstr>ECO Design (Green Products)</vt:lpstr>
      <vt:lpstr>9 Trends that could change business  next year</vt:lpstr>
      <vt:lpstr>Slow Marketing</vt:lpstr>
      <vt:lpstr>“สร้างความเป็นธรรมดา ลดทิฐิ  ทำสมาธิและอยู่กับตัวเองให้มากขึ้น”</vt:lpstr>
      <vt:lpstr>การตลาดและความพอเพียง</vt:lpstr>
      <vt:lpstr>PowerPoint Presentation</vt:lpstr>
      <vt:lpstr>การกำหนดเป้ายอดขายและการพยากรณ์</vt:lpstr>
      <vt:lpstr>ยอดพยากรณ์ (ท่องเที่ยว)</vt:lpstr>
      <vt:lpstr>PowerPoint Presentation</vt:lpstr>
      <vt:lpstr>แผนงบประมาณ</vt:lpstr>
      <vt:lpstr>คำแนะนำเพิ่มเติม</vt:lpstr>
    </vt:vector>
  </TitlesOfParts>
  <Company>nzn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kulachatr</dc:creator>
  <cp:lastModifiedBy>kulachatrakul</cp:lastModifiedBy>
  <cp:revision>154</cp:revision>
  <dcterms:created xsi:type="dcterms:W3CDTF">2009-11-04T08:57:04Z</dcterms:created>
  <dcterms:modified xsi:type="dcterms:W3CDTF">2011-11-16T16:19:41Z</dcterms:modified>
</cp:coreProperties>
</file>