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0"/>
  </p:notesMasterIdLst>
  <p:sldIdLst>
    <p:sldId id="287" r:id="rId2"/>
    <p:sldId id="256" r:id="rId3"/>
    <p:sldId id="271" r:id="rId4"/>
    <p:sldId id="257" r:id="rId5"/>
    <p:sldId id="258" r:id="rId6"/>
    <p:sldId id="266" r:id="rId7"/>
    <p:sldId id="270" r:id="rId8"/>
    <p:sldId id="259" r:id="rId9"/>
    <p:sldId id="269" r:id="rId10"/>
    <p:sldId id="268" r:id="rId11"/>
    <p:sldId id="260" r:id="rId12"/>
    <p:sldId id="262" r:id="rId13"/>
    <p:sldId id="307" r:id="rId14"/>
    <p:sldId id="308" r:id="rId15"/>
    <p:sldId id="283" r:id="rId16"/>
    <p:sldId id="290" r:id="rId17"/>
    <p:sldId id="300" r:id="rId18"/>
    <p:sldId id="301" r:id="rId19"/>
    <p:sldId id="302" r:id="rId20"/>
    <p:sldId id="303" r:id="rId21"/>
    <p:sldId id="284" r:id="rId22"/>
    <p:sldId id="285" r:id="rId23"/>
    <p:sldId id="305" r:id="rId24"/>
    <p:sldId id="304" r:id="rId25"/>
    <p:sldId id="306" r:id="rId26"/>
    <p:sldId id="291" r:id="rId27"/>
    <p:sldId id="292" r:id="rId28"/>
    <p:sldId id="293" r:id="rId29"/>
    <p:sldId id="296" r:id="rId30"/>
    <p:sldId id="310" r:id="rId31"/>
    <p:sldId id="309" r:id="rId32"/>
    <p:sldId id="311" r:id="rId33"/>
    <p:sldId id="297" r:id="rId34"/>
    <p:sldId id="312" r:id="rId35"/>
    <p:sldId id="298" r:id="rId36"/>
    <p:sldId id="313" r:id="rId37"/>
    <p:sldId id="314" r:id="rId38"/>
    <p:sldId id="315" r:id="rId39"/>
    <p:sldId id="294" r:id="rId40"/>
    <p:sldId id="299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31" r:id="rId49"/>
    <p:sldId id="324" r:id="rId50"/>
    <p:sldId id="325" r:id="rId51"/>
    <p:sldId id="326" r:id="rId52"/>
    <p:sldId id="280" r:id="rId53"/>
    <p:sldId id="327" r:id="rId54"/>
    <p:sldId id="328" r:id="rId55"/>
    <p:sldId id="329" r:id="rId56"/>
    <p:sldId id="279" r:id="rId57"/>
    <p:sldId id="277" r:id="rId58"/>
    <p:sldId id="330" r:id="rId5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7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4F281-F2C4-4A23-AAB0-7E001ED5F8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3A7D078-F5C7-4303-9ECB-F9F1FC1B35BD}">
      <dgm:prSet phldrT="[Text]"/>
      <dgm:spPr/>
      <dgm:t>
        <a:bodyPr/>
        <a:lstStyle/>
        <a:p>
          <a:r>
            <a:rPr lang="en-US" dirty="0" smtClean="0"/>
            <a:t>Baby Boomer (B)</a:t>
          </a:r>
          <a:endParaRPr lang="th-TH" dirty="0"/>
        </a:p>
      </dgm:t>
    </dgm:pt>
    <dgm:pt modelId="{AC3D82E2-4893-480D-BFF7-E6489D37D4C2}" type="parTrans" cxnId="{C277361E-BD25-43B9-9D66-EEAA68A166D9}">
      <dgm:prSet/>
      <dgm:spPr/>
      <dgm:t>
        <a:bodyPr/>
        <a:lstStyle/>
        <a:p>
          <a:endParaRPr lang="th-TH"/>
        </a:p>
      </dgm:t>
    </dgm:pt>
    <dgm:pt modelId="{92CC2722-E86C-482B-B2FC-8130B5A7ACCC}" type="sibTrans" cxnId="{C277361E-BD25-43B9-9D66-EEAA68A166D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D1B4F91E-E241-4FC2-A273-626FB019AD4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5AA6C-137B-4472-AB4A-30EA720538BC}" type="parTrans" cxnId="{5F87B5B4-5C80-4C78-A876-173D7CA71AE7}">
      <dgm:prSet/>
      <dgm:spPr/>
      <dgm:t>
        <a:bodyPr/>
        <a:lstStyle/>
        <a:p>
          <a:endParaRPr lang="th-TH"/>
        </a:p>
      </dgm:t>
    </dgm:pt>
    <dgm:pt modelId="{081073C8-AB49-4315-9E7F-D9B33CF190A0}" type="sibTrans" cxnId="{5F87B5B4-5C80-4C78-A876-173D7CA71AE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3E577ED4-424E-4D81-BAD0-3F1EBB1144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B6B9C-5614-49ED-B992-A230147820DF}" type="parTrans" cxnId="{BBD49127-9F7D-4469-9042-7464ED08A6B2}">
      <dgm:prSet/>
      <dgm:spPr/>
      <dgm:t>
        <a:bodyPr/>
        <a:lstStyle/>
        <a:p>
          <a:endParaRPr lang="th-TH"/>
        </a:p>
      </dgm:t>
    </dgm:pt>
    <dgm:pt modelId="{FDE846CF-3A55-4CF4-BC15-00D77315D9A8}" type="sibTrans" cxnId="{BBD49127-9F7D-4469-9042-7464ED08A6B2}">
      <dgm:prSet/>
      <dgm:spPr/>
      <dgm:t>
        <a:bodyPr/>
        <a:lstStyle/>
        <a:p>
          <a:endParaRPr lang="th-TH"/>
        </a:p>
      </dgm:t>
    </dgm:pt>
    <dgm:pt modelId="{1DD15924-BAC5-4285-8946-EA8AC0031450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39C6A-CDDF-4C8A-B6DE-986FEB66A5A3}" type="parTrans" cxnId="{E8F82D07-CAFF-4C56-A456-AF0F42EC0B7F}">
      <dgm:prSet/>
      <dgm:spPr/>
      <dgm:t>
        <a:bodyPr/>
        <a:lstStyle/>
        <a:p>
          <a:endParaRPr lang="th-TH"/>
        </a:p>
      </dgm:t>
    </dgm:pt>
    <dgm:pt modelId="{9E6D8C9E-6791-4FDA-B6C7-A266C8D6CF92}" type="sibTrans" cxnId="{E8F82D07-CAFF-4C56-A456-AF0F42EC0B7F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94F98E36-135F-4049-AA98-CD27C2CA8131}" type="pres">
      <dgm:prSet presAssocID="{8AE4F281-F2C4-4A23-AAB0-7E001ED5F891}" presName="linearFlow" presStyleCnt="0">
        <dgm:presLayoutVars>
          <dgm:resizeHandles val="exact"/>
        </dgm:presLayoutVars>
      </dgm:prSet>
      <dgm:spPr/>
    </dgm:pt>
    <dgm:pt modelId="{8F52624D-6D9A-4FF6-A578-5F517252FADA}" type="pres">
      <dgm:prSet presAssocID="{73A7D078-F5C7-4303-9ECB-F9F1FC1B35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80C72F-00BB-46BB-A33B-B79853DB32EC}" type="pres">
      <dgm:prSet presAssocID="{92CC2722-E86C-482B-B2FC-8130B5A7ACCC}" presName="sibTrans" presStyleLbl="sibTrans2D1" presStyleIdx="0" presStyleCnt="3"/>
      <dgm:spPr/>
      <dgm:t>
        <a:bodyPr/>
        <a:lstStyle/>
        <a:p>
          <a:endParaRPr lang="th-TH"/>
        </a:p>
      </dgm:t>
    </dgm:pt>
    <dgm:pt modelId="{B7C4C709-562B-45DB-BF46-9668B4F9701B}" type="pres">
      <dgm:prSet presAssocID="{92CC2722-E86C-482B-B2FC-8130B5A7ACCC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22E6EF8B-01A0-4CB0-8CC3-42704FC480AD}" type="pres">
      <dgm:prSet presAssocID="{1DD15924-BAC5-4285-8946-EA8AC00314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1771A5-89E5-40DF-A6CF-1683F6CA7174}" type="pres">
      <dgm:prSet presAssocID="{9E6D8C9E-6791-4FDA-B6C7-A266C8D6CF92}" presName="sibTrans" presStyleLbl="sibTrans2D1" presStyleIdx="1" presStyleCnt="3"/>
      <dgm:spPr/>
      <dgm:t>
        <a:bodyPr/>
        <a:lstStyle/>
        <a:p>
          <a:endParaRPr lang="th-TH"/>
        </a:p>
      </dgm:t>
    </dgm:pt>
    <dgm:pt modelId="{23706B3F-D9B6-4661-97E1-58ADE6B58877}" type="pres">
      <dgm:prSet presAssocID="{9E6D8C9E-6791-4FDA-B6C7-A266C8D6CF92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982AACFE-702B-4E63-AE92-C945622019E1}" type="pres">
      <dgm:prSet presAssocID="{D1B4F91E-E241-4FC2-A273-626FB019AD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CF5899-544C-4148-9164-BDFB24C8C23D}" type="pres">
      <dgm:prSet presAssocID="{081073C8-AB49-4315-9E7F-D9B33CF190A0}" presName="sibTrans" presStyleLbl="sibTrans2D1" presStyleIdx="2" presStyleCnt="3"/>
      <dgm:spPr/>
      <dgm:t>
        <a:bodyPr/>
        <a:lstStyle/>
        <a:p>
          <a:endParaRPr lang="th-TH"/>
        </a:p>
      </dgm:t>
    </dgm:pt>
    <dgm:pt modelId="{6A134BCA-740D-41D8-8673-40449D32FCF4}" type="pres">
      <dgm:prSet presAssocID="{081073C8-AB49-4315-9E7F-D9B33CF190A0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756A721B-4D47-40F5-A099-F974F328802F}" type="pres">
      <dgm:prSet presAssocID="{3E577ED4-424E-4D81-BAD0-3F1EBB1144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BD49127-9F7D-4469-9042-7464ED08A6B2}" srcId="{8AE4F281-F2C4-4A23-AAB0-7E001ED5F891}" destId="{3E577ED4-424E-4D81-BAD0-3F1EBB11441B}" srcOrd="3" destOrd="0" parTransId="{B38B6B9C-5614-49ED-B992-A230147820DF}" sibTransId="{FDE846CF-3A55-4CF4-BC15-00D77315D9A8}"/>
    <dgm:cxn modelId="{C277361E-BD25-43B9-9D66-EEAA68A166D9}" srcId="{8AE4F281-F2C4-4A23-AAB0-7E001ED5F891}" destId="{73A7D078-F5C7-4303-9ECB-F9F1FC1B35BD}" srcOrd="0" destOrd="0" parTransId="{AC3D82E2-4893-480D-BFF7-E6489D37D4C2}" sibTransId="{92CC2722-E86C-482B-B2FC-8130B5A7ACCC}"/>
    <dgm:cxn modelId="{E2CD5789-2ADB-4F21-94C4-B3398DF616B3}" type="presOf" srcId="{8AE4F281-F2C4-4A23-AAB0-7E001ED5F891}" destId="{94F98E36-135F-4049-AA98-CD27C2CA8131}" srcOrd="0" destOrd="0" presId="urn:microsoft.com/office/officeart/2005/8/layout/process2"/>
    <dgm:cxn modelId="{C203F8CD-0425-4660-B230-81678390969C}" type="presOf" srcId="{D1B4F91E-E241-4FC2-A273-626FB019AD44}" destId="{982AACFE-702B-4E63-AE92-C945622019E1}" srcOrd="0" destOrd="0" presId="urn:microsoft.com/office/officeart/2005/8/layout/process2"/>
    <dgm:cxn modelId="{AC18B1ED-86B8-491B-8902-7A5F07FB577F}" type="presOf" srcId="{081073C8-AB49-4315-9E7F-D9B33CF190A0}" destId="{0CCF5899-544C-4148-9164-BDFB24C8C23D}" srcOrd="0" destOrd="0" presId="urn:microsoft.com/office/officeart/2005/8/layout/process2"/>
    <dgm:cxn modelId="{9A5BE160-B64D-4194-9778-38EC3729ED1C}" type="presOf" srcId="{73A7D078-F5C7-4303-9ECB-F9F1FC1B35BD}" destId="{8F52624D-6D9A-4FF6-A578-5F517252FADA}" srcOrd="0" destOrd="0" presId="urn:microsoft.com/office/officeart/2005/8/layout/process2"/>
    <dgm:cxn modelId="{1D611931-3F32-4F46-A23B-B0D581F10021}" type="presOf" srcId="{3E577ED4-424E-4D81-BAD0-3F1EBB11441B}" destId="{756A721B-4D47-40F5-A099-F974F328802F}" srcOrd="0" destOrd="0" presId="urn:microsoft.com/office/officeart/2005/8/layout/process2"/>
    <dgm:cxn modelId="{A2D8DCD4-E54E-4FFB-8F84-0113C62A9459}" type="presOf" srcId="{9E6D8C9E-6791-4FDA-B6C7-A266C8D6CF92}" destId="{FA1771A5-89E5-40DF-A6CF-1683F6CA7174}" srcOrd="0" destOrd="0" presId="urn:microsoft.com/office/officeart/2005/8/layout/process2"/>
    <dgm:cxn modelId="{5F87B5B4-5C80-4C78-A876-173D7CA71AE7}" srcId="{8AE4F281-F2C4-4A23-AAB0-7E001ED5F891}" destId="{D1B4F91E-E241-4FC2-A273-626FB019AD44}" srcOrd="2" destOrd="0" parTransId="{D5E5AA6C-137B-4472-AB4A-30EA720538BC}" sibTransId="{081073C8-AB49-4315-9E7F-D9B33CF190A0}"/>
    <dgm:cxn modelId="{18D5C6C3-4BA3-4E60-B004-EA8FFCEBADE3}" type="presOf" srcId="{081073C8-AB49-4315-9E7F-D9B33CF190A0}" destId="{6A134BCA-740D-41D8-8673-40449D32FCF4}" srcOrd="1" destOrd="0" presId="urn:microsoft.com/office/officeart/2005/8/layout/process2"/>
    <dgm:cxn modelId="{7B761D7F-3530-42FC-861F-79C1952C9819}" type="presOf" srcId="{92CC2722-E86C-482B-B2FC-8130B5A7ACCC}" destId="{B7C4C709-562B-45DB-BF46-9668B4F9701B}" srcOrd="1" destOrd="0" presId="urn:microsoft.com/office/officeart/2005/8/layout/process2"/>
    <dgm:cxn modelId="{0A55D2BF-C90B-443C-A126-11EAEB858780}" type="presOf" srcId="{9E6D8C9E-6791-4FDA-B6C7-A266C8D6CF92}" destId="{23706B3F-D9B6-4661-97E1-58ADE6B58877}" srcOrd="1" destOrd="0" presId="urn:microsoft.com/office/officeart/2005/8/layout/process2"/>
    <dgm:cxn modelId="{4807B8AD-0EAF-4EC9-8BAD-F5FD080881AC}" type="presOf" srcId="{1DD15924-BAC5-4285-8946-EA8AC0031450}" destId="{22E6EF8B-01A0-4CB0-8CC3-42704FC480AD}" srcOrd="0" destOrd="0" presId="urn:microsoft.com/office/officeart/2005/8/layout/process2"/>
    <dgm:cxn modelId="{8C52F7CC-282A-4A56-829A-BE0894162C95}" type="presOf" srcId="{92CC2722-E86C-482B-B2FC-8130B5A7ACCC}" destId="{6880C72F-00BB-46BB-A33B-B79853DB32EC}" srcOrd="0" destOrd="0" presId="urn:microsoft.com/office/officeart/2005/8/layout/process2"/>
    <dgm:cxn modelId="{E8F82D07-CAFF-4C56-A456-AF0F42EC0B7F}" srcId="{8AE4F281-F2C4-4A23-AAB0-7E001ED5F891}" destId="{1DD15924-BAC5-4285-8946-EA8AC0031450}" srcOrd="1" destOrd="0" parTransId="{61139C6A-CDDF-4C8A-B6DE-986FEB66A5A3}" sibTransId="{9E6D8C9E-6791-4FDA-B6C7-A266C8D6CF92}"/>
    <dgm:cxn modelId="{655662FA-D1F6-46F3-B6E7-7E4BB59A49D1}" type="presParOf" srcId="{94F98E36-135F-4049-AA98-CD27C2CA8131}" destId="{8F52624D-6D9A-4FF6-A578-5F517252FADA}" srcOrd="0" destOrd="0" presId="urn:microsoft.com/office/officeart/2005/8/layout/process2"/>
    <dgm:cxn modelId="{C3B3E57F-C70D-4777-8228-93E3BBBB5344}" type="presParOf" srcId="{94F98E36-135F-4049-AA98-CD27C2CA8131}" destId="{6880C72F-00BB-46BB-A33B-B79853DB32EC}" srcOrd="1" destOrd="0" presId="urn:microsoft.com/office/officeart/2005/8/layout/process2"/>
    <dgm:cxn modelId="{B07FF032-E8A6-4ECD-BC47-123267555C83}" type="presParOf" srcId="{6880C72F-00BB-46BB-A33B-B79853DB32EC}" destId="{B7C4C709-562B-45DB-BF46-9668B4F9701B}" srcOrd="0" destOrd="0" presId="urn:microsoft.com/office/officeart/2005/8/layout/process2"/>
    <dgm:cxn modelId="{E13A5AF8-1DA0-49B9-AE61-3A7415AE7BDD}" type="presParOf" srcId="{94F98E36-135F-4049-AA98-CD27C2CA8131}" destId="{22E6EF8B-01A0-4CB0-8CC3-42704FC480AD}" srcOrd="2" destOrd="0" presId="urn:microsoft.com/office/officeart/2005/8/layout/process2"/>
    <dgm:cxn modelId="{25FBA2AC-9D76-4142-8750-14B71EE3F0A4}" type="presParOf" srcId="{94F98E36-135F-4049-AA98-CD27C2CA8131}" destId="{FA1771A5-89E5-40DF-A6CF-1683F6CA7174}" srcOrd="3" destOrd="0" presId="urn:microsoft.com/office/officeart/2005/8/layout/process2"/>
    <dgm:cxn modelId="{7E7EE5D6-2004-44C7-97CF-6FAD47975783}" type="presParOf" srcId="{FA1771A5-89E5-40DF-A6CF-1683F6CA7174}" destId="{23706B3F-D9B6-4661-97E1-58ADE6B58877}" srcOrd="0" destOrd="0" presId="urn:microsoft.com/office/officeart/2005/8/layout/process2"/>
    <dgm:cxn modelId="{BE84D7F0-21EF-4549-AAD9-89D5CC4A7CFC}" type="presParOf" srcId="{94F98E36-135F-4049-AA98-CD27C2CA8131}" destId="{982AACFE-702B-4E63-AE92-C945622019E1}" srcOrd="4" destOrd="0" presId="urn:microsoft.com/office/officeart/2005/8/layout/process2"/>
    <dgm:cxn modelId="{A31837CA-5204-4576-919D-8269A9819855}" type="presParOf" srcId="{94F98E36-135F-4049-AA98-CD27C2CA8131}" destId="{0CCF5899-544C-4148-9164-BDFB24C8C23D}" srcOrd="5" destOrd="0" presId="urn:microsoft.com/office/officeart/2005/8/layout/process2"/>
    <dgm:cxn modelId="{F057C395-B100-433D-B17E-277CBC63DA57}" type="presParOf" srcId="{0CCF5899-544C-4148-9164-BDFB24C8C23D}" destId="{6A134BCA-740D-41D8-8673-40449D32FCF4}" srcOrd="0" destOrd="0" presId="urn:microsoft.com/office/officeart/2005/8/layout/process2"/>
    <dgm:cxn modelId="{A374ED61-867F-464C-8F54-6996248901CF}" type="presParOf" srcId="{94F98E36-135F-4049-AA98-CD27C2CA8131}" destId="{756A721B-4D47-40F5-A099-F974F328802F}" srcOrd="6" destOrd="0" presId="urn:microsoft.com/office/officeart/2005/8/layout/process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C0360-F82A-4A7D-8C9A-14BED71F8132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2B7A07F-67AC-4C34-B77F-8C515FEF065B}">
      <dgm:prSet phldrT="[Text]"/>
      <dgm:spPr/>
      <dgm:t>
        <a:bodyPr/>
        <a:lstStyle/>
        <a:p>
          <a:r>
            <a:rPr lang="en-US" dirty="0" smtClean="0"/>
            <a:t>message</a:t>
          </a:r>
          <a:endParaRPr lang="th-TH" dirty="0"/>
        </a:p>
      </dgm:t>
    </dgm:pt>
    <dgm:pt modelId="{7F0A3298-E9DB-4AA8-A424-E39844FE9D3A}" type="parTrans" cxnId="{0921A4DB-4066-4121-96A1-89B102F0B8C1}">
      <dgm:prSet/>
      <dgm:spPr/>
      <dgm:t>
        <a:bodyPr/>
        <a:lstStyle/>
        <a:p>
          <a:endParaRPr lang="th-TH"/>
        </a:p>
      </dgm:t>
    </dgm:pt>
    <dgm:pt modelId="{269FE678-FC7E-46F6-967A-BFDAE1E31D4E}" type="sibTrans" cxnId="{0921A4DB-4066-4121-96A1-89B102F0B8C1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h-TH"/>
        </a:p>
      </dgm:t>
    </dgm:pt>
    <dgm:pt modelId="{64D97CA3-8CA5-42BA-9DF1-115335BA0B59}">
      <dgm:prSet phldrT="[Text]"/>
      <dgm:spPr/>
      <dgm:t>
        <a:bodyPr/>
        <a:lstStyle/>
        <a:p>
          <a:r>
            <a:rPr lang="en-US" dirty="0" smtClean="0"/>
            <a:t>Buzz </a:t>
          </a:r>
          <a:endParaRPr lang="th-TH" dirty="0"/>
        </a:p>
      </dgm:t>
    </dgm:pt>
    <dgm:pt modelId="{7B0A99F9-64AE-43C2-A9BA-2F81E0E53B52}" type="parTrans" cxnId="{08DBA45C-81A4-4F0A-B91B-26AFEB9619CF}">
      <dgm:prSet/>
      <dgm:spPr/>
      <dgm:t>
        <a:bodyPr/>
        <a:lstStyle/>
        <a:p>
          <a:endParaRPr lang="th-TH"/>
        </a:p>
      </dgm:t>
    </dgm:pt>
    <dgm:pt modelId="{EEF002BF-8A40-4442-916D-2E2279599B2C}" type="sibTrans" cxnId="{08DBA45C-81A4-4F0A-B91B-26AFEB9619CF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h-TH"/>
        </a:p>
      </dgm:t>
    </dgm:pt>
    <dgm:pt modelId="{77D89C47-4D47-49F0-8984-88556C012836}">
      <dgm:prSet phldrT="[Text]"/>
      <dgm:spPr/>
      <dgm:t>
        <a:bodyPr/>
        <a:lstStyle/>
        <a:p>
          <a:r>
            <a:rPr lang="en-US" dirty="0" smtClean="0"/>
            <a:t>Viral</a:t>
          </a:r>
          <a:endParaRPr lang="th-TH" dirty="0"/>
        </a:p>
      </dgm:t>
    </dgm:pt>
    <dgm:pt modelId="{0BD98492-FEDC-4EF0-A216-520BA1DC2749}" type="parTrans" cxnId="{CBA83984-3D28-4C19-9530-906A95AD0C14}">
      <dgm:prSet/>
      <dgm:spPr/>
      <dgm:t>
        <a:bodyPr/>
        <a:lstStyle/>
        <a:p>
          <a:endParaRPr lang="th-TH"/>
        </a:p>
      </dgm:t>
    </dgm:pt>
    <dgm:pt modelId="{3DAD0FEB-2DD4-4A31-B6AC-D848CB5C587D}" type="sibTrans" cxnId="{CBA83984-3D28-4C19-9530-906A95AD0C14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th-TH"/>
        </a:p>
      </dgm:t>
    </dgm:pt>
    <dgm:pt modelId="{887E4B7B-D83E-4894-A635-008DD786C1E1}" type="pres">
      <dgm:prSet presAssocID="{B4BC0360-F82A-4A7D-8C9A-14BED71F813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th-TH"/>
        </a:p>
      </dgm:t>
    </dgm:pt>
    <dgm:pt modelId="{9015B4C2-69CA-40F5-9BAE-C52A0E42D1CC}" type="pres">
      <dgm:prSet presAssocID="{12B7A07F-67AC-4C34-B77F-8C515FEF065B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8B73C9-AA70-4229-B608-05855A00E397}" type="pres">
      <dgm:prSet presAssocID="{12B7A07F-67AC-4C34-B77F-8C515FEF065B}" presName="image_accent_1" presStyleCnt="0"/>
      <dgm:spPr/>
    </dgm:pt>
    <dgm:pt modelId="{2726EAD8-6AFE-4E2A-A169-D2BCF5042AEF}" type="pres">
      <dgm:prSet presAssocID="{12B7A07F-67AC-4C34-B77F-8C515FEF065B}" presName="imageAccentRepeatNode" presStyleLbl="alignNode1" presStyleIdx="0" presStyleCnt="6"/>
      <dgm:spPr/>
    </dgm:pt>
    <dgm:pt modelId="{B723A436-4338-40D3-8AC3-77ABFFFE215E}" type="pres">
      <dgm:prSet presAssocID="{12B7A07F-67AC-4C34-B77F-8C515FEF065B}" presName="accent_1" presStyleLbl="alignNode1" presStyleIdx="1" presStyleCnt="6"/>
      <dgm:spPr/>
    </dgm:pt>
    <dgm:pt modelId="{7A13501F-34C1-459C-9972-13712CBE7B19}" type="pres">
      <dgm:prSet presAssocID="{269FE678-FC7E-46F6-967A-BFDAE1E31D4E}" presName="image_1" presStyleCnt="0"/>
      <dgm:spPr/>
    </dgm:pt>
    <dgm:pt modelId="{CB8C3D8D-E63D-4929-959A-993FB56AFF53}" type="pres">
      <dgm:prSet presAssocID="{269FE678-FC7E-46F6-967A-BFDAE1E31D4E}" presName="imageRepeatNode" presStyleLbl="fgImgPlace1" presStyleIdx="0" presStyleCnt="3"/>
      <dgm:spPr/>
      <dgm:t>
        <a:bodyPr/>
        <a:lstStyle/>
        <a:p>
          <a:endParaRPr lang="th-TH"/>
        </a:p>
      </dgm:t>
    </dgm:pt>
    <dgm:pt modelId="{770D1D12-0FCD-4CB7-A9AB-1A640719D248}" type="pres">
      <dgm:prSet presAssocID="{64D97CA3-8CA5-42BA-9DF1-115335BA0B5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064258-C17F-413E-9EE9-683AE9F6D348}" type="pres">
      <dgm:prSet presAssocID="{64D97CA3-8CA5-42BA-9DF1-115335BA0B59}" presName="image_accent_2" presStyleCnt="0"/>
      <dgm:spPr/>
    </dgm:pt>
    <dgm:pt modelId="{B5D3DFF9-5E22-4069-8C3F-70F5718E68D4}" type="pres">
      <dgm:prSet presAssocID="{64D97CA3-8CA5-42BA-9DF1-115335BA0B59}" presName="imageAccentRepeatNode" presStyleLbl="alignNode1" presStyleIdx="2" presStyleCnt="6"/>
      <dgm:spPr/>
    </dgm:pt>
    <dgm:pt modelId="{564679BA-D629-4196-9FC9-F57AF4A7EB61}" type="pres">
      <dgm:prSet presAssocID="{EEF002BF-8A40-4442-916D-2E2279599B2C}" presName="image_2" presStyleCnt="0"/>
      <dgm:spPr/>
    </dgm:pt>
    <dgm:pt modelId="{11DDD7B8-B6F1-4A3C-9238-20D04B8BFF97}" type="pres">
      <dgm:prSet presAssocID="{EEF002BF-8A40-4442-916D-2E2279599B2C}" presName="imageRepeatNode" presStyleLbl="fgImgPlace1" presStyleIdx="1" presStyleCnt="3"/>
      <dgm:spPr/>
      <dgm:t>
        <a:bodyPr/>
        <a:lstStyle/>
        <a:p>
          <a:endParaRPr lang="th-TH"/>
        </a:p>
      </dgm:t>
    </dgm:pt>
    <dgm:pt modelId="{ED6BD825-80B4-4A4F-8807-81179EE6562B}" type="pres">
      <dgm:prSet presAssocID="{77D89C47-4D47-49F0-8984-88556C012836}" presName="image_accent_3" presStyleCnt="0"/>
      <dgm:spPr/>
    </dgm:pt>
    <dgm:pt modelId="{B9BB63CC-041F-49AE-96DF-9DA31F20FC4D}" type="pres">
      <dgm:prSet presAssocID="{77D89C47-4D47-49F0-8984-88556C012836}" presName="imageAccentRepeatNode" presStyleLbl="alignNode1" presStyleIdx="3" presStyleCnt="6"/>
      <dgm:spPr/>
    </dgm:pt>
    <dgm:pt modelId="{6EB2E988-EA2E-4E7B-AB35-317884A5C51D}" type="pres">
      <dgm:prSet presAssocID="{77D89C47-4D47-49F0-8984-88556C012836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E418CC-76D1-4BFC-940F-B2DEAE0A880A}" type="pres">
      <dgm:prSet presAssocID="{77D89C47-4D47-49F0-8984-88556C012836}" presName="accent_2" presStyleLbl="alignNode1" presStyleIdx="4" presStyleCnt="6"/>
      <dgm:spPr/>
    </dgm:pt>
    <dgm:pt modelId="{6D2D7C54-7B0A-480A-80B2-662245FE7736}" type="pres">
      <dgm:prSet presAssocID="{77D89C47-4D47-49F0-8984-88556C012836}" presName="accent_3" presStyleLbl="alignNode1" presStyleIdx="5" presStyleCnt="6"/>
      <dgm:spPr/>
    </dgm:pt>
    <dgm:pt modelId="{2D32E1E4-84FE-4308-9801-6BC98845DFA1}" type="pres">
      <dgm:prSet presAssocID="{3DAD0FEB-2DD4-4A31-B6AC-D848CB5C587D}" presName="image_3" presStyleCnt="0"/>
      <dgm:spPr/>
    </dgm:pt>
    <dgm:pt modelId="{C56214A6-8B00-455F-AB1A-638AF0755C33}" type="pres">
      <dgm:prSet presAssocID="{3DAD0FEB-2DD4-4A31-B6AC-D848CB5C587D}" presName="imageRepeatNode" presStyleLbl="fgImgPlace1" presStyleIdx="2" presStyleCnt="3"/>
      <dgm:spPr/>
      <dgm:t>
        <a:bodyPr/>
        <a:lstStyle/>
        <a:p>
          <a:endParaRPr lang="th-TH"/>
        </a:p>
      </dgm:t>
    </dgm:pt>
  </dgm:ptLst>
  <dgm:cxnLst>
    <dgm:cxn modelId="{9AE52538-2A6F-4617-A7BC-B357A6F2F9BF}" type="presOf" srcId="{64D97CA3-8CA5-42BA-9DF1-115335BA0B59}" destId="{770D1D12-0FCD-4CB7-A9AB-1A640719D248}" srcOrd="0" destOrd="0" presId="urn:microsoft.com/office/officeart/2008/layout/BubblePictureList"/>
    <dgm:cxn modelId="{29EA5E96-EAE8-4C43-BC0F-E1B3139C41D1}" type="presOf" srcId="{3DAD0FEB-2DD4-4A31-B6AC-D848CB5C587D}" destId="{C56214A6-8B00-455F-AB1A-638AF0755C33}" srcOrd="0" destOrd="0" presId="urn:microsoft.com/office/officeart/2008/layout/BubblePictureList"/>
    <dgm:cxn modelId="{7076F746-888F-4EC2-800C-0CDD5716D223}" type="presOf" srcId="{12B7A07F-67AC-4C34-B77F-8C515FEF065B}" destId="{9015B4C2-69CA-40F5-9BAE-C52A0E42D1CC}" srcOrd="0" destOrd="0" presId="urn:microsoft.com/office/officeart/2008/layout/BubblePictureList"/>
    <dgm:cxn modelId="{CBA83984-3D28-4C19-9530-906A95AD0C14}" srcId="{B4BC0360-F82A-4A7D-8C9A-14BED71F8132}" destId="{77D89C47-4D47-49F0-8984-88556C012836}" srcOrd="2" destOrd="0" parTransId="{0BD98492-FEDC-4EF0-A216-520BA1DC2749}" sibTransId="{3DAD0FEB-2DD4-4A31-B6AC-D848CB5C587D}"/>
    <dgm:cxn modelId="{08DBA45C-81A4-4F0A-B91B-26AFEB9619CF}" srcId="{B4BC0360-F82A-4A7D-8C9A-14BED71F8132}" destId="{64D97CA3-8CA5-42BA-9DF1-115335BA0B59}" srcOrd="1" destOrd="0" parTransId="{7B0A99F9-64AE-43C2-A9BA-2F81E0E53B52}" sibTransId="{EEF002BF-8A40-4442-916D-2E2279599B2C}"/>
    <dgm:cxn modelId="{36ABB555-67AC-40A1-A87F-474F18D86F23}" type="presOf" srcId="{269FE678-FC7E-46F6-967A-BFDAE1E31D4E}" destId="{CB8C3D8D-E63D-4929-959A-993FB56AFF53}" srcOrd="0" destOrd="0" presId="urn:microsoft.com/office/officeart/2008/layout/BubblePictureList"/>
    <dgm:cxn modelId="{536A9D94-4235-432B-9794-979B4F76B3E6}" type="presOf" srcId="{77D89C47-4D47-49F0-8984-88556C012836}" destId="{6EB2E988-EA2E-4E7B-AB35-317884A5C51D}" srcOrd="0" destOrd="0" presId="urn:microsoft.com/office/officeart/2008/layout/BubblePictureList"/>
    <dgm:cxn modelId="{79CE4D47-9423-4090-BA59-2287DBCB00AB}" type="presOf" srcId="{B4BC0360-F82A-4A7D-8C9A-14BED71F8132}" destId="{887E4B7B-D83E-4894-A635-008DD786C1E1}" srcOrd="0" destOrd="0" presId="urn:microsoft.com/office/officeart/2008/layout/BubblePictureList"/>
    <dgm:cxn modelId="{0921A4DB-4066-4121-96A1-89B102F0B8C1}" srcId="{B4BC0360-F82A-4A7D-8C9A-14BED71F8132}" destId="{12B7A07F-67AC-4C34-B77F-8C515FEF065B}" srcOrd="0" destOrd="0" parTransId="{7F0A3298-E9DB-4AA8-A424-E39844FE9D3A}" sibTransId="{269FE678-FC7E-46F6-967A-BFDAE1E31D4E}"/>
    <dgm:cxn modelId="{A1072453-DE62-49AC-A1D7-B2086CED39BA}" type="presOf" srcId="{EEF002BF-8A40-4442-916D-2E2279599B2C}" destId="{11DDD7B8-B6F1-4A3C-9238-20D04B8BFF97}" srcOrd="0" destOrd="0" presId="urn:microsoft.com/office/officeart/2008/layout/BubblePictureList"/>
    <dgm:cxn modelId="{C0BAAE3B-F664-4496-86E7-C68EE913A5DF}" type="presParOf" srcId="{887E4B7B-D83E-4894-A635-008DD786C1E1}" destId="{9015B4C2-69CA-40F5-9BAE-C52A0E42D1CC}" srcOrd="0" destOrd="0" presId="urn:microsoft.com/office/officeart/2008/layout/BubblePictureList"/>
    <dgm:cxn modelId="{BA8A1B38-562F-46E4-B58B-850C443BED24}" type="presParOf" srcId="{887E4B7B-D83E-4894-A635-008DD786C1E1}" destId="{C68B73C9-AA70-4229-B608-05855A00E397}" srcOrd="1" destOrd="0" presId="urn:microsoft.com/office/officeart/2008/layout/BubblePictureList"/>
    <dgm:cxn modelId="{1BB23AC8-A997-4B69-B763-DE66F865D2A5}" type="presParOf" srcId="{C68B73C9-AA70-4229-B608-05855A00E397}" destId="{2726EAD8-6AFE-4E2A-A169-D2BCF5042AEF}" srcOrd="0" destOrd="0" presId="urn:microsoft.com/office/officeart/2008/layout/BubblePictureList"/>
    <dgm:cxn modelId="{CCF0617B-F8E5-4BEC-8B79-584C2264C3C9}" type="presParOf" srcId="{887E4B7B-D83E-4894-A635-008DD786C1E1}" destId="{B723A436-4338-40D3-8AC3-77ABFFFE215E}" srcOrd="2" destOrd="0" presId="urn:microsoft.com/office/officeart/2008/layout/BubblePictureList"/>
    <dgm:cxn modelId="{68442CA8-EAE8-4C9E-BF8B-C26DF77BB804}" type="presParOf" srcId="{887E4B7B-D83E-4894-A635-008DD786C1E1}" destId="{7A13501F-34C1-459C-9972-13712CBE7B19}" srcOrd="3" destOrd="0" presId="urn:microsoft.com/office/officeart/2008/layout/BubblePictureList"/>
    <dgm:cxn modelId="{D18B3EAD-70E0-4AF3-AE19-24775C61AE32}" type="presParOf" srcId="{7A13501F-34C1-459C-9972-13712CBE7B19}" destId="{CB8C3D8D-E63D-4929-959A-993FB56AFF53}" srcOrd="0" destOrd="0" presId="urn:microsoft.com/office/officeart/2008/layout/BubblePictureList"/>
    <dgm:cxn modelId="{EB7441E6-9F06-4CDD-8F13-22D8671A9326}" type="presParOf" srcId="{887E4B7B-D83E-4894-A635-008DD786C1E1}" destId="{770D1D12-0FCD-4CB7-A9AB-1A640719D248}" srcOrd="4" destOrd="0" presId="urn:microsoft.com/office/officeart/2008/layout/BubblePictureList"/>
    <dgm:cxn modelId="{2766DD95-E1F2-4BAF-AD94-C1BCAF40196B}" type="presParOf" srcId="{887E4B7B-D83E-4894-A635-008DD786C1E1}" destId="{97064258-C17F-413E-9EE9-683AE9F6D348}" srcOrd="5" destOrd="0" presId="urn:microsoft.com/office/officeart/2008/layout/BubblePictureList"/>
    <dgm:cxn modelId="{F6CE65B2-2173-4618-9993-19189C5EC85B}" type="presParOf" srcId="{97064258-C17F-413E-9EE9-683AE9F6D348}" destId="{B5D3DFF9-5E22-4069-8C3F-70F5718E68D4}" srcOrd="0" destOrd="0" presId="urn:microsoft.com/office/officeart/2008/layout/BubblePictureList"/>
    <dgm:cxn modelId="{1B264930-FB06-407E-BAAA-79C8D55181F1}" type="presParOf" srcId="{887E4B7B-D83E-4894-A635-008DD786C1E1}" destId="{564679BA-D629-4196-9FC9-F57AF4A7EB61}" srcOrd="6" destOrd="0" presId="urn:microsoft.com/office/officeart/2008/layout/BubblePictureList"/>
    <dgm:cxn modelId="{3228BB0A-BD0A-4881-88BA-A5AD4D9E133A}" type="presParOf" srcId="{564679BA-D629-4196-9FC9-F57AF4A7EB61}" destId="{11DDD7B8-B6F1-4A3C-9238-20D04B8BFF97}" srcOrd="0" destOrd="0" presId="urn:microsoft.com/office/officeart/2008/layout/BubblePictureList"/>
    <dgm:cxn modelId="{922726B7-B964-4F22-BDFC-BCB915D26FF5}" type="presParOf" srcId="{887E4B7B-D83E-4894-A635-008DD786C1E1}" destId="{ED6BD825-80B4-4A4F-8807-81179EE6562B}" srcOrd="7" destOrd="0" presId="urn:microsoft.com/office/officeart/2008/layout/BubblePictureList"/>
    <dgm:cxn modelId="{5792EFF6-2855-4DAD-99DC-9ACB5D6B3128}" type="presParOf" srcId="{ED6BD825-80B4-4A4F-8807-81179EE6562B}" destId="{B9BB63CC-041F-49AE-96DF-9DA31F20FC4D}" srcOrd="0" destOrd="0" presId="urn:microsoft.com/office/officeart/2008/layout/BubblePictureList"/>
    <dgm:cxn modelId="{51A55F1E-3344-4316-8C74-20DDE1FAB988}" type="presParOf" srcId="{887E4B7B-D83E-4894-A635-008DD786C1E1}" destId="{6EB2E988-EA2E-4E7B-AB35-317884A5C51D}" srcOrd="8" destOrd="0" presId="urn:microsoft.com/office/officeart/2008/layout/BubblePictureList"/>
    <dgm:cxn modelId="{D3F9F47D-ED44-4461-ADF8-9B111F74FDC8}" type="presParOf" srcId="{887E4B7B-D83E-4894-A635-008DD786C1E1}" destId="{A0E418CC-76D1-4BFC-940F-B2DEAE0A880A}" srcOrd="9" destOrd="0" presId="urn:microsoft.com/office/officeart/2008/layout/BubblePictureList"/>
    <dgm:cxn modelId="{AB49621E-670E-4D03-8041-958DDDAB9E50}" type="presParOf" srcId="{887E4B7B-D83E-4894-A635-008DD786C1E1}" destId="{6D2D7C54-7B0A-480A-80B2-662245FE7736}" srcOrd="10" destOrd="0" presId="urn:microsoft.com/office/officeart/2008/layout/BubblePictureList"/>
    <dgm:cxn modelId="{639CBEE5-9ADB-4B95-A322-420DDDF76905}" type="presParOf" srcId="{887E4B7B-D83E-4894-A635-008DD786C1E1}" destId="{2D32E1E4-84FE-4308-9801-6BC98845DFA1}" srcOrd="11" destOrd="0" presId="urn:microsoft.com/office/officeart/2008/layout/BubblePictureList"/>
    <dgm:cxn modelId="{C99390AD-6807-4D71-B540-B5818C44D771}" type="presParOf" srcId="{2D32E1E4-84FE-4308-9801-6BC98845DFA1}" destId="{C56214A6-8B00-455F-AB1A-638AF0755C3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2624D-6D9A-4FF6-A578-5F517252FADA}">
      <dsp:nvSpPr>
        <dsp:cNvPr id="0" name=""/>
        <dsp:cNvSpPr/>
      </dsp:nvSpPr>
      <dsp:spPr>
        <a:xfrm>
          <a:off x="3473960" y="3234"/>
          <a:ext cx="2165978" cy="1203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Baby Boomer (B)</a:t>
          </a:r>
          <a:endParaRPr lang="th-TH" sz="2700" kern="1200" dirty="0"/>
        </a:p>
      </dsp:txBody>
      <dsp:txXfrm>
        <a:off x="3509204" y="38478"/>
        <a:ext cx="2095490" cy="1132833"/>
      </dsp:txXfrm>
    </dsp:sp>
    <dsp:sp modelId="{6880C72F-00BB-46BB-A33B-B79853DB32EC}">
      <dsp:nvSpPr>
        <dsp:cNvPr id="0" name=""/>
        <dsp:cNvSpPr/>
      </dsp:nvSpPr>
      <dsp:spPr>
        <a:xfrm rot="5400000">
          <a:off x="4331326" y="1236638"/>
          <a:ext cx="451245" cy="54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-5400000">
        <a:off x="4394501" y="1281763"/>
        <a:ext cx="324896" cy="315872"/>
      </dsp:txXfrm>
    </dsp:sp>
    <dsp:sp modelId="{22E6EF8B-01A0-4CB0-8CC3-42704FC480AD}">
      <dsp:nvSpPr>
        <dsp:cNvPr id="0" name=""/>
        <dsp:cNvSpPr/>
      </dsp:nvSpPr>
      <dsp:spPr>
        <a:xfrm>
          <a:off x="3473960" y="1808216"/>
          <a:ext cx="2165978" cy="1203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</a:t>
          </a:r>
          <a:endParaRPr lang="th-TH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204" y="1843460"/>
        <a:ext cx="2095490" cy="1132833"/>
      </dsp:txXfrm>
    </dsp:sp>
    <dsp:sp modelId="{FA1771A5-89E5-40DF-A6CF-1683F6CA7174}">
      <dsp:nvSpPr>
        <dsp:cNvPr id="0" name=""/>
        <dsp:cNvSpPr/>
      </dsp:nvSpPr>
      <dsp:spPr>
        <a:xfrm rot="5400000">
          <a:off x="4331326" y="3041620"/>
          <a:ext cx="451245" cy="54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-5400000">
        <a:off x="4394501" y="3086745"/>
        <a:ext cx="324896" cy="315872"/>
      </dsp:txXfrm>
    </dsp:sp>
    <dsp:sp modelId="{982AACFE-702B-4E63-AE92-C945622019E1}">
      <dsp:nvSpPr>
        <dsp:cNvPr id="0" name=""/>
        <dsp:cNvSpPr/>
      </dsp:nvSpPr>
      <dsp:spPr>
        <a:xfrm>
          <a:off x="3473960" y="3613198"/>
          <a:ext cx="2165978" cy="1203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</a:t>
          </a:r>
          <a:endParaRPr lang="th-TH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204" y="3648442"/>
        <a:ext cx="2095490" cy="1132833"/>
      </dsp:txXfrm>
    </dsp:sp>
    <dsp:sp modelId="{0CCF5899-544C-4148-9164-BDFB24C8C23D}">
      <dsp:nvSpPr>
        <dsp:cNvPr id="0" name=""/>
        <dsp:cNvSpPr/>
      </dsp:nvSpPr>
      <dsp:spPr>
        <a:xfrm rot="5400000">
          <a:off x="4331326" y="4846602"/>
          <a:ext cx="451245" cy="54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-5400000">
        <a:off x="4394501" y="4891727"/>
        <a:ext cx="324896" cy="315872"/>
      </dsp:txXfrm>
    </dsp:sp>
    <dsp:sp modelId="{756A721B-4D47-40F5-A099-F974F328802F}">
      <dsp:nvSpPr>
        <dsp:cNvPr id="0" name=""/>
        <dsp:cNvSpPr/>
      </dsp:nvSpPr>
      <dsp:spPr>
        <a:xfrm>
          <a:off x="3473960" y="5418180"/>
          <a:ext cx="2165978" cy="1203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endParaRPr lang="th-TH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204" y="5453424"/>
        <a:ext cx="2095490" cy="1132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58B2-ACB2-4AF1-A978-DC893122FDD9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6A75-34D9-4BF7-A0BE-66A3A65090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678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8E4-5ADE-4A82-AB96-95D8FDF43A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9EF1C-1099-45E9-80B6-1E58D303F4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9EF1C-1099-45E9-80B6-1E58D303F4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6366AAD9-3D3A-4DBB-9B87-5DD0E492E228}" type="slidenum">
              <a:rPr lang="th-TH" sz="1200"/>
              <a:pPr eaLnBrk="1" hangingPunct="1"/>
              <a:t>31</a:t>
            </a:fld>
            <a:endParaRPr lang="th-TH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9EF1C-1099-45E9-80B6-1E58D303F44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436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36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0813"/>
            <a:ext cx="4038600" cy="2436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0813"/>
            <a:ext cx="4038600" cy="2436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F6F5-B9B4-471C-8917-1BDE0F07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3372F2-BCB5-45FF-A095-ACE7847625C4}" type="datetimeFigureOut">
              <a:rPr lang="th-TH" smtClean="0"/>
              <a:t>10/02/55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9F9F19-72C8-4D3F-BA44-9BD0A8C198E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3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59.jpeg"/><Relationship Id="rId5" Type="http://schemas.openxmlformats.org/officeDocument/2006/relationships/image" Target="../media/image55.jpeg"/><Relationship Id="rId10" Type="http://schemas.microsoft.com/office/2007/relationships/diagramDrawing" Target="../diagrams/drawing2.xml"/><Relationship Id="rId4" Type="http://schemas.openxmlformats.org/officeDocument/2006/relationships/image" Target="../media/image54.jpe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cialwayne.com/2011/01/03/infographic-location-deals-check-ins-demographics/" TargetMode="External"/><Relationship Id="rId4" Type="http://schemas.openxmlformats.org/officeDocument/2006/relationships/hyperlink" Target="https://plus.google.com/u/1/100894513529515310753/post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video" Target="http://www.youtube.com/v/D-b7O5dKeCg?version=3&amp;hl=th_TH" TargetMode="External"/><Relationship Id="rId7" Type="http://schemas.openxmlformats.org/officeDocument/2006/relationships/notesSlide" Target="../notesSlides/notesSlide4.xml"/><Relationship Id="rId2" Type="http://schemas.openxmlformats.org/officeDocument/2006/relationships/video" Target="http://www.youtube.com/v/MLwcRd13vjA?version=3&amp;hl=th_TH" TargetMode="External"/><Relationship Id="rId1" Type="http://schemas.openxmlformats.org/officeDocument/2006/relationships/video" Target="http://www.youtube.com/v/R55e-uHQna0?version=3&amp;hl=th_TH" TargetMode="External"/><Relationship Id="rId6" Type="http://schemas.openxmlformats.org/officeDocument/2006/relationships/slideLayout" Target="../slideLayouts/slideLayout12.xml"/><Relationship Id="rId5" Type="http://schemas.openxmlformats.org/officeDocument/2006/relationships/video" Target="http://www.youtube.com/v/lhTOUQXmP5c?version=3&amp;hl=th_TH" TargetMode="External"/><Relationship Id="rId4" Type="http://schemas.openxmlformats.org/officeDocument/2006/relationships/video" Target="http://www.youtube.com/v/VXZm-bGjdCI?version=3&amp;hl=th_TH" TargetMode="External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uXW6cAzroQA?version=3&amp;hl=th_TH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D-A1l4Jn6EY" TargetMode="External"/><Relationship Id="rId3" Type="http://schemas.openxmlformats.org/officeDocument/2006/relationships/video" Target="http://www.youtube.com/v/NxQZuo6pFUw?version=3&amp;hl=th_TH" TargetMode="External"/><Relationship Id="rId7" Type="http://schemas.openxmlformats.org/officeDocument/2006/relationships/hyperlink" Target="http://www.youtube.com/watch?v=D-A1l4Jn6EY&amp;feature=youtu.be" TargetMode="External"/><Relationship Id="rId2" Type="http://schemas.openxmlformats.org/officeDocument/2006/relationships/video" Target="http://www.youtube.com/v/SY0xONQb4os?version=3&amp;hl=th_TH" TargetMode="External"/><Relationship Id="rId1" Type="http://schemas.openxmlformats.org/officeDocument/2006/relationships/video" Target="http://www.youtube.com/v/HW9gU_4AUCA?version=3&amp;hl=th_TH" TargetMode="External"/><Relationship Id="rId6" Type="http://schemas.openxmlformats.org/officeDocument/2006/relationships/slideLayout" Target="../slideLayouts/slideLayout2.xml"/><Relationship Id="rId5" Type="http://schemas.openxmlformats.org/officeDocument/2006/relationships/video" Target="http://www.youtube.com/v/K5rfFHUk2vM?version=3&amp;hl=th_TH" TargetMode="External"/><Relationship Id="rId10" Type="http://schemas.openxmlformats.org/officeDocument/2006/relationships/image" Target="../media/image89.jpeg"/><Relationship Id="rId4" Type="http://schemas.openxmlformats.org/officeDocument/2006/relationships/video" Target="http://www.youtube.com/v/dxIOOY2uP3A?version=3&amp;hl=th_TH" TargetMode="External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augmentedplanet.com/page/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WoS6Ho5O-Ho?version=3&amp;hl=th_TH" TargetMode="Externa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hyperlink" Target="http://www.daydev.com/social-media-marketing/marketing-ideas/691-digital-marketing-email-market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ilchimp.com/" TargetMode="Externa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hootsuite.com/" TargetMode="External"/><Relationship Id="rId3" Type="http://schemas.openxmlformats.org/officeDocument/2006/relationships/hyperlink" Target="http://www.icerocket.com/" TargetMode="External"/><Relationship Id="rId7" Type="http://schemas.openxmlformats.org/officeDocument/2006/relationships/hyperlink" Target="http://www.socialmention.com/" TargetMode="External"/><Relationship Id="rId2" Type="http://schemas.openxmlformats.org/officeDocument/2006/relationships/hyperlink" Target="http://www.google.com/aler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azzup.com/" TargetMode="External"/><Relationship Id="rId5" Type="http://schemas.openxmlformats.org/officeDocument/2006/relationships/hyperlink" Target="http://www.boardtracker.com/" TargetMode="External"/><Relationship Id="rId10" Type="http://schemas.openxmlformats.org/officeDocument/2006/relationships/hyperlink" Target="http://klout.com/" TargetMode="External"/><Relationship Id="rId4" Type="http://schemas.openxmlformats.org/officeDocument/2006/relationships/hyperlink" Target="http://addictomatic.com/" TargetMode="External"/><Relationship Id="rId9" Type="http://schemas.openxmlformats.org/officeDocument/2006/relationships/hyperlink" Target="http://www.tweetdeck.com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.voicetv.co.th/living/27962.html" TargetMode="External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9.jpeg"/><Relationship Id="rId7" Type="http://schemas.openxmlformats.org/officeDocument/2006/relationships/hyperlink" Target="http://www.match.com/" TargetMode="Externa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10" Type="http://schemas.openxmlformats.org/officeDocument/2006/relationships/image" Target="../media/image124.jpeg"/><Relationship Id="rId4" Type="http://schemas.openxmlformats.org/officeDocument/2006/relationships/hyperlink" Target="http://www.entrepreneur.com/trends/index.html" TargetMode="External"/><Relationship Id="rId9" Type="http://schemas.openxmlformats.org/officeDocument/2006/relationships/image" Target="../media/image12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34.jpeg"/><Relationship Id="rId3" Type="http://schemas.openxmlformats.org/officeDocument/2006/relationships/hyperlink" Target="http://www.entrepreneur.com/trends/index.html" TargetMode="External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0.png"/><Relationship Id="rId9" Type="http://schemas.openxmlformats.org/officeDocument/2006/relationships/image" Target="../media/image130.jpeg"/><Relationship Id="rId14" Type="http://schemas.openxmlformats.org/officeDocument/2006/relationships/image" Target="../media/image1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Aj.Kulachatr</a:t>
            </a:r>
            <a:r>
              <a:rPr lang="en-US" dirty="0" smtClean="0"/>
              <a:t> C.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ayudhya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2421316" cy="3456384"/>
          </a:xfrm>
        </p:spPr>
      </p:pic>
      <p:sp>
        <p:nvSpPr>
          <p:cNvPr id="5" name="TextBox 4"/>
          <p:cNvSpPr txBox="1"/>
          <p:nvPr/>
        </p:nvSpPr>
        <p:spPr>
          <a:xfrm>
            <a:off x="2771799" y="1628800"/>
            <a:ext cx="6361085" cy="584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u="sng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My Academic Profile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 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-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B.Sc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in Chemical Industrial ,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CMU,1992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- M.BA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in Marketing , PYU , 1998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- MITM  , CMU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, 2004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u="sng" dirty="0" smtClean="0">
              <a:solidFill>
                <a:schemeClr val="tx2"/>
              </a:solidFill>
              <a:latin typeface="Times New Roman" pitchFamily="18" charset="0"/>
              <a:cs typeface="Browallia New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My </a:t>
            </a:r>
            <a:r>
              <a:rPr lang="en-US" u="sng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Office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Information System Department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Payap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University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u="sng" dirty="0" smtClean="0">
              <a:solidFill>
                <a:schemeClr val="tx2"/>
              </a:solidFill>
              <a:latin typeface="Times New Roman" pitchFamily="18" charset="0"/>
              <a:cs typeface="Browallia New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My </a:t>
            </a:r>
            <a:r>
              <a:rPr lang="en-US" u="sng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experience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Browallia New" pitchFamily="34" charset="-34"/>
              </a:rPr>
              <a:t>: 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วิทยากร </a:t>
            </a:r>
            <a:r>
              <a:rPr lang="en-US" b="1" dirty="0">
                <a:solidFill>
                  <a:schemeClr val="tx2"/>
                </a:solidFill>
                <a:cs typeface="Browallia New" pitchFamily="34" charset="-34"/>
              </a:rPr>
              <a:t>NEC </a:t>
            </a:r>
            <a:r>
              <a:rPr lang="th-TH" b="1" dirty="0">
                <a:solidFill>
                  <a:schemeClr val="tx2"/>
                </a:solidFill>
              </a:rPr>
              <a:t>กรมส่งเสริมอุตสาหกรรม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วิทยากรของโครงการบ่มเพาะวิสาหกิจ สสว.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วิทยากรพิเศษทั้งภาครัฐและเอกชน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h-TH" dirty="0">
                <a:solidFill>
                  <a:schemeClr val="tx2"/>
                </a:solidFill>
              </a:rPr>
              <a:t>โทร. </a:t>
            </a:r>
            <a:r>
              <a:rPr lang="en-US" dirty="0">
                <a:solidFill>
                  <a:schemeClr val="tx2"/>
                </a:solidFill>
                <a:cs typeface="Browallia New" pitchFamily="34" charset="-34"/>
              </a:rPr>
              <a:t>081-7164882 , kulachatrakul@gmail.com</a:t>
            </a:r>
            <a:endParaRPr lang="th-TH" dirty="0">
              <a:solidFill>
                <a:schemeClr val="tx2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671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Z-generation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15737"/>
            <a:ext cx="4793295" cy="3199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5737"/>
            <a:ext cx="2123728" cy="317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74" y="4795737"/>
            <a:ext cx="2721125" cy="2040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" y="4788547"/>
            <a:ext cx="3679102" cy="2048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977" y="4795738"/>
            <a:ext cx="2880023" cy="2040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9" y="1627482"/>
            <a:ext cx="27902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เด็กกลุ่มนี้ปัจุบันอายุราวๆ </a:t>
            </a:r>
            <a:r>
              <a:rPr lang="en-US" dirty="0" smtClean="0"/>
              <a:t>1-10 </a:t>
            </a:r>
            <a:r>
              <a:rPr lang="th-TH" dirty="0" smtClean="0"/>
              <a:t>ปี ซึ่งเกิดมาพร้อมกับสินค้า </a:t>
            </a:r>
            <a:r>
              <a:rPr lang="en-US" dirty="0" smtClean="0"/>
              <a:t>Hi-tech </a:t>
            </a:r>
            <a:r>
              <a:rPr lang="th-TH" dirty="0" smtClean="0"/>
              <a:t>โดยเฉพาะสินค้าทาง </a:t>
            </a:r>
            <a:r>
              <a:rPr lang="en-US" dirty="0" smtClean="0"/>
              <a:t>IT </a:t>
            </a:r>
            <a:r>
              <a:rPr lang="th-TH" dirty="0" smtClean="0"/>
              <a:t>ที่ประยุกต์เข้ากับทุกๆสินค้าและบริการ การทำการตลาดจึงต้องเปลี่ยนไปอย่างสิ้นเชิง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z-Generation???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373563"/>
          </a:xfrm>
        </p:spPr>
        <p:txBody>
          <a:bodyPr>
            <a:normAutofit lnSpcReduction="10000"/>
          </a:bodyPr>
          <a:lstStyle/>
          <a:p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เรากำลังก้าวเข้าสู่ยุค 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Z-Generation </a:t>
            </a:r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ที่มีอำนาจซื้อมากขึ้น</a:t>
            </a:r>
          </a:p>
          <a:p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การพัฒนาการตลาดในยุค 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Z-Era </a:t>
            </a:r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จะเปลี่ยนไปอย่างสิ้นเชิง</a:t>
            </a:r>
          </a:p>
          <a:p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ต้องใช้</a:t>
            </a:r>
            <a:r>
              <a:rPr lang="th-TH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ประสาทสัมผัสทุกประการ (</a:t>
            </a:r>
            <a:r>
              <a:rPr lang="en-US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Sensory Marketing) </a:t>
            </a:r>
            <a:r>
              <a:rPr lang="th-TH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ทั้งรูป รส กลิ่น เสียง สัมผัส </a:t>
            </a:r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ในการสื่อสาร</a:t>
            </a:r>
            <a:r>
              <a:rPr lang="th-TH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ครบทุกช่องทาง</a:t>
            </a:r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กับ 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Z-Gen</a:t>
            </a:r>
            <a:r>
              <a:rPr lang="th-TH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ออกแบบ 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ดีไซน์ต้องสวยงาม 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เตะตา สีสันที่ชวนให้เกิดความสนใจและ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ตื่นเต้น  มีรสชาติ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และกลิ่นที่เหมาะสมสอดคล้องกับวัย </a:t>
            </a:r>
            <a:endParaRPr lang="th-TH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เสียงเพลง 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ทำนอง โทนการพูดและข้อความการสื่อสารที่น่า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ประทับใจ</a:t>
            </a:r>
          </a:p>
          <a:p>
            <a:pPr lvl="1"/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สัมผัสกับสิ่งของ ชิ้นส่วนต่างๆ 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ที่สร้างขึ้นจะ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นำไปสู่ความพึงพอใจ ความคุ้นเคย และความเชื่อมั่นต่อแบรนด์ของคนกลุ่ม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นี้เมื่อ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เติบโตขึ้นในอนาคต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40703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cbao.vn/NewsMedia/assets%5Cimage_20110803/b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435" y="4410"/>
            <a:ext cx="3527454" cy="25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osdatingadvice.com/wp-content/uploads/2011/10/The-Return-of-Self-Confide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" y="3170753"/>
            <a:ext cx="4190054" cy="36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alkaboutsex.thaihealth.or.th/sites/default/files/imagecache/content_img/hell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687" y="3298046"/>
            <a:ext cx="4937313" cy="34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loggang.com/data/yyswim/picture/11860990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85" y="-3488"/>
            <a:ext cx="2436311" cy="24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ssets.sbnation.com/assets/711701/9-11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16" y="-3488"/>
            <a:ext cx="3501495" cy="25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16" y="2500415"/>
            <a:ext cx="9153616" cy="791368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                       Z-Behavior</a:t>
            </a:r>
            <a:br>
              <a:rPr lang="en-US" b="1" dirty="0" smtClean="0"/>
            </a:br>
            <a:r>
              <a:rPr lang="en-US" sz="1600" dirty="0" smtClean="0"/>
              <a:t>source : i-marketing 10.0 p393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-9617" y="1651500"/>
            <a:ext cx="3491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9/11 Generation / Silent </a:t>
            </a:r>
            <a:r>
              <a:rPr lang="en-US" dirty="0" smtClean="0">
                <a:solidFill>
                  <a:schemeClr val="bg1"/>
                </a:solidFill>
              </a:rPr>
              <a:t>Generation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906" y="6381328"/>
            <a:ext cx="404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Confident/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693036" y="2526540"/>
            <a:ext cx="245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Impatient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29804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Capitalism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Y-Z Phenomenon ; I-Phone</a:t>
            </a:r>
            <a:endParaRPr lang="th-TH" dirty="0"/>
          </a:p>
        </p:txBody>
      </p:sp>
      <p:pic>
        <p:nvPicPr>
          <p:cNvPr id="5124" name="Picture 4" descr="http://1.3qdc.com/ber5/2007/07/01/ipho/ber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760640" cy="41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atichon.co.th/online/2010/01/12637123821263712661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615" y="1700808"/>
            <a:ext cx="2981237" cy="1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atichon.co.th/online/2011/10/13183354321318336118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117" y="3645024"/>
            <a:ext cx="2979736" cy="22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ปรากฎการณ์รอวัตถุนิยมของคนยุค </a:t>
            </a:r>
            <a:r>
              <a:rPr lang="en-US" dirty="0" smtClean="0"/>
              <a:t>X-Y-Z Gen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9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So!!!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th-TH" sz="3200" b="1" dirty="0" smtClean="0"/>
              <a:t>พฤติกรรมของ </a:t>
            </a:r>
            <a:r>
              <a:rPr lang="en-US" sz="3200" b="1" dirty="0" smtClean="0"/>
              <a:t>Y-Z Gen </a:t>
            </a:r>
            <a:r>
              <a:rPr lang="th-TH" sz="3200" b="1" dirty="0" smtClean="0"/>
              <a:t>อาจดูเลวร้ายและทำการตลาดยากขึ้นแต่ ในฐานะนักการตลาดต้องยอมรับและปรับตัวกับสิ่งแวดล้อมเหล่านี้ให้ได้ สรุปพฤติกรรมได้ดังนี้</a:t>
            </a:r>
          </a:p>
          <a:p>
            <a:pPr marL="114300" indent="0">
              <a:buNone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“ฉันไม่ยอมรับที่จะผิดหวัง” </a:t>
            </a:r>
            <a:r>
              <a:rPr lang="en-US" sz="2800" b="1" dirty="0" smtClean="0">
                <a:solidFill>
                  <a:srgbClr val="FF0000"/>
                </a:solidFill>
              </a:rPr>
              <a:t>So!!! </a:t>
            </a:r>
            <a:r>
              <a:rPr lang="th-TH" sz="2800" b="1" dirty="0" smtClean="0">
                <a:solidFill>
                  <a:srgbClr val="FF0000"/>
                </a:solidFill>
              </a:rPr>
              <a:t>อย่าทำให้สินค้าเป็นที่ผิดหวัง ถ้าครั้งเดียว ตาย</a:t>
            </a:r>
            <a:r>
              <a:rPr lang="en-US" sz="2800" b="1" dirty="0" smtClean="0">
                <a:solidFill>
                  <a:srgbClr val="FF0000"/>
                </a:solidFill>
              </a:rPr>
              <a:t>!!!</a:t>
            </a:r>
            <a:endParaRPr lang="en-US" sz="2800" b="1" dirty="0" smtClean="0"/>
          </a:p>
          <a:p>
            <a:pPr marL="11430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ฉันไม่อดทนกับอะไรที่ฉันไม่ชอบ” </a:t>
            </a:r>
            <a:r>
              <a:rPr lang="en-US" sz="2800" b="1" dirty="0" smtClean="0">
                <a:solidFill>
                  <a:srgbClr val="FF0000"/>
                </a:solidFill>
              </a:rPr>
              <a:t>So!!!</a:t>
            </a:r>
            <a:r>
              <a:rPr lang="th-TH" sz="2800" b="1" dirty="0" smtClean="0">
                <a:solidFill>
                  <a:srgbClr val="FF0000"/>
                </a:solidFill>
              </a:rPr>
              <a:t> อย่ายัดเยียดการโฆษณา ถ้าครอบงำจะหนีทันที</a:t>
            </a:r>
          </a:p>
          <a:p>
            <a:pPr marL="114300" indent="0">
              <a:buNone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“ฉันจะไม่รออะไรทั้งนั้น” </a:t>
            </a:r>
            <a:r>
              <a:rPr lang="en-US" sz="2800" b="1" dirty="0" smtClean="0">
                <a:solidFill>
                  <a:srgbClr val="FF0000"/>
                </a:solidFill>
              </a:rPr>
              <a:t>So!!! </a:t>
            </a:r>
            <a:r>
              <a:rPr lang="th-TH" sz="2800" b="1" dirty="0" smtClean="0">
                <a:solidFill>
                  <a:srgbClr val="FF0000"/>
                </a:solidFill>
              </a:rPr>
              <a:t>ต้องตอบสนองได้รวดเร็ว ถ้าช้าเพียงนิดเดียวเขาพร้อมจะจากไป</a:t>
            </a:r>
          </a:p>
          <a:p>
            <a:pPr marL="114300" indent="0">
              <a:buNone/>
            </a:pPr>
            <a:r>
              <a:rPr lang="th-TH" sz="2800" b="1" u="sng" dirty="0" smtClean="0"/>
              <a:t>“โลกของฉันอยู่ใน </a:t>
            </a:r>
            <a:r>
              <a:rPr lang="en-US" sz="2800" b="1" u="sng" dirty="0" smtClean="0"/>
              <a:t>Network” </a:t>
            </a:r>
            <a:r>
              <a:rPr lang="en-US" sz="2800" b="1" dirty="0" smtClean="0">
                <a:solidFill>
                  <a:srgbClr val="FF0000"/>
                </a:solidFill>
              </a:rPr>
              <a:t>So!</a:t>
            </a:r>
            <a:r>
              <a:rPr lang="th-TH" b="1" dirty="0" smtClean="0">
                <a:solidFill>
                  <a:srgbClr val="FF0000"/>
                </a:solidFill>
              </a:rPr>
              <a:t>ต้องเลือกสื่อให้ตรงกลุ่ม แปลกใหม่  ถ้าทื่อๆเหมือนเดิม...จบ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ฉันเป็นคนขี้เบื่อเอามากๆ และยังขี้เกียจเอามากๆด้วย” 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So!!! </a:t>
            </a:r>
            <a:r>
              <a:rPr lang="th-TH" sz="2800" b="1" dirty="0" smtClean="0">
                <a:solidFill>
                  <a:srgbClr val="FF0000"/>
                </a:solidFill>
              </a:rPr>
              <a:t>อย่าหยุดนิ่ง การออกสินค้า  ทำตลาดใหม่  เสริฟถึงที่  เอาใจมากขึ้น  และอย่าเสียใจถ้าเขาจะจากไป เพราะจากงานวิจัยพบว่าความภักดีต่อแบรนด์ต่ำกว่า </a:t>
            </a:r>
            <a:r>
              <a:rPr lang="en-US" sz="2800" b="1" dirty="0" smtClean="0">
                <a:solidFill>
                  <a:srgbClr val="FF0000"/>
                </a:solidFill>
              </a:rPr>
              <a:t>B,X Gen </a:t>
            </a:r>
            <a:r>
              <a:rPr lang="th-TH" sz="2800" b="1" dirty="0" smtClean="0">
                <a:solidFill>
                  <a:srgbClr val="FF0000"/>
                </a:solidFill>
              </a:rPr>
              <a:t>ถึง </a:t>
            </a:r>
            <a:r>
              <a:rPr lang="en-US" sz="2800" b="1" dirty="0" smtClean="0">
                <a:solidFill>
                  <a:srgbClr val="FF0000"/>
                </a:solidFill>
              </a:rPr>
              <a:t>40%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7045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2108" y="0"/>
            <a:ext cx="4631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8200" y="152400"/>
            <a:ext cx="4343400" cy="6553200"/>
          </a:xfrm>
          <a:prstGeom prst="roundRect">
            <a:avLst>
              <a:gd name="adj" fmla="val 5041"/>
            </a:avLst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1" y="0"/>
            <a:ext cx="463312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221" y="6549240"/>
            <a:ext cx="17347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ภาพจาก </a:t>
            </a:r>
            <a:r>
              <a:rPr lang="en-U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http://www.zagg.com</a:t>
            </a:r>
            <a:endParaRPr lang="en-US" sz="10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80503" y="3505200"/>
            <a:ext cx="4191000" cy="2209800"/>
          </a:xfrm>
          <a:prstGeom prst="wedgeRoundRectCallout">
            <a:avLst>
              <a:gd name="adj1" fmla="val -48015"/>
              <a:gd name="adj2" fmla="val 654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การตลาดต้อง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ทำตัวเองเหมือนเทคโนโลยีมากขึ้นกล่าวคือ </a:t>
            </a:r>
            <a:r>
              <a:rPr lang="th-TH" sz="2400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สามารถ</a:t>
            </a:r>
            <a:r>
              <a:rPr lang="th-TH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ปรับตัว ทำตัวผสมกลมกลืน </a:t>
            </a:r>
            <a:r>
              <a:rPr lang="th-TH" sz="24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ขณะเดียวกันก็ต้องมีความเชี่ยวชาญเฉพาะด้านเพิ่มขึ้น</a:t>
            </a:r>
            <a:r>
              <a:rPr lang="th-TH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...</a:t>
            </a:r>
            <a:endParaRPr lang="en-US" sz="240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2728" y="6124030"/>
            <a:ext cx="2133600" cy="365125"/>
          </a:xfrm>
        </p:spPr>
        <p:txBody>
          <a:bodyPr/>
          <a:lstStyle/>
          <a:p>
            <a:fld id="{AFA6F6F0-7D24-4929-A256-00E81467CC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2292" y="6048599"/>
            <a:ext cx="38672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1050" b="1" dirty="0" err="1" smtClean="0">
                <a:latin typeface="Browallia New" pitchFamily="34" charset="-34"/>
                <a:cs typeface="Browallia New" pitchFamily="34" charset="-34"/>
              </a:rPr>
              <a:t>เค</a:t>
            </a:r>
            <a:r>
              <a:rPr lang="th-TH" sz="1050" b="1" dirty="0">
                <a:latin typeface="Browallia New" pitchFamily="34" charset="-34"/>
                <a:cs typeface="Browallia New" pitchFamily="34" charset="-34"/>
              </a:rPr>
              <a:t>โอ</a:t>
            </a:r>
            <a:r>
              <a:rPr lang="th-TH" sz="1050" b="1" dirty="0" err="1">
                <a:latin typeface="Browallia New" pitchFamily="34" charset="-34"/>
                <a:cs typeface="Browallia New" pitchFamily="34" charset="-34"/>
              </a:rPr>
              <a:t>ติก</a:t>
            </a:r>
            <a:r>
              <a:rPr lang="th-TH" sz="1050" b="1" dirty="0">
                <a:latin typeface="Browallia New" pitchFamily="34" charset="-34"/>
                <a:cs typeface="Browallia New" pitchFamily="34" charset="-34"/>
              </a:rPr>
              <a:t> ธุรกิจรอดได้แม้ภัย</a:t>
            </a:r>
            <a:r>
              <a:rPr lang="th-TH" sz="1050" b="1" dirty="0" smtClean="0">
                <a:latin typeface="Browallia New" pitchFamily="34" charset="-34"/>
                <a:cs typeface="Browallia New" pitchFamily="34" charset="-34"/>
              </a:rPr>
              <a:t>มา” </a:t>
            </a:r>
            <a:r>
              <a:rPr lang="th-TH" sz="1050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บริหารจัดการและการตลาด ท่ามกลางวิกฤติการณ์โลกรุมเร้ารอบ</a:t>
            </a:r>
            <a:r>
              <a:rPr lang="th-TH" sz="1050" dirty="0" smtClean="0">
                <a:latin typeface="Browallia New" pitchFamily="34" charset="-34"/>
                <a:cs typeface="Browallia New" pitchFamily="34" charset="-34"/>
              </a:rPr>
              <a:t>ด้าน</a:t>
            </a:r>
            <a:r>
              <a:rPr lang="th-TH" sz="1050" b="1" dirty="0" smtClean="0">
                <a:latin typeface="Browallia New" pitchFamily="34" charset="-34"/>
                <a:cs typeface="Browallia New" pitchFamily="34" charset="-34"/>
              </a:rPr>
              <a:t>โดย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 :  </a:t>
            </a:r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Philip </a:t>
            </a:r>
            <a:r>
              <a:rPr lang="en-US" sz="1050" dirty="0" err="1">
                <a:latin typeface="Browallia New" pitchFamily="34" charset="-34"/>
                <a:cs typeface="Browallia New" pitchFamily="34" charset="-34"/>
              </a:rPr>
              <a:t>Kotler</a:t>
            </a:r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th-TH" sz="1050" dirty="0" err="1">
                <a:latin typeface="Browallia New" pitchFamily="34" charset="-34"/>
                <a:cs typeface="Browallia New" pitchFamily="34" charset="-34"/>
              </a:rPr>
              <a:t>ฟิลิป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050" dirty="0" err="1">
                <a:latin typeface="Browallia New" pitchFamily="34" charset="-34"/>
                <a:cs typeface="Browallia New" pitchFamily="34" charset="-34"/>
              </a:rPr>
              <a:t>คอตเลอร์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), </a:t>
            </a:r>
            <a:r>
              <a:rPr lang="en-US" sz="1050" dirty="0" smtClean="0">
                <a:latin typeface="Browallia New" pitchFamily="34" charset="-34"/>
                <a:cs typeface="Browallia New" pitchFamily="34" charset="-34"/>
              </a:rPr>
              <a:t>John </a:t>
            </a:r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A. </a:t>
            </a:r>
            <a:r>
              <a:rPr lang="en-US" sz="1050" dirty="0" err="1">
                <a:latin typeface="Browallia New" pitchFamily="34" charset="-34"/>
                <a:cs typeface="Browallia New" pitchFamily="34" charset="-34"/>
              </a:rPr>
              <a:t>Caslione</a:t>
            </a:r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จอห์น เอ. </a:t>
            </a:r>
            <a:r>
              <a:rPr lang="th-TH" sz="1050" dirty="0" err="1">
                <a:latin typeface="Browallia New" pitchFamily="34" charset="-34"/>
                <a:cs typeface="Browallia New" pitchFamily="34" charset="-34"/>
              </a:rPr>
              <a:t>แคสลิโอเน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)</a:t>
            </a:r>
            <a:br>
              <a:rPr lang="th-TH" sz="1050" dirty="0">
                <a:latin typeface="Browallia New" pitchFamily="34" charset="-34"/>
                <a:cs typeface="Browallia New" pitchFamily="34" charset="-34"/>
              </a:rPr>
            </a:br>
            <a:r>
              <a:rPr lang="th-TH" sz="1050" b="1" dirty="0">
                <a:latin typeface="Browallia New" pitchFamily="34" charset="-34"/>
                <a:cs typeface="Browallia New" pitchFamily="34" charset="-34"/>
              </a:rPr>
              <a:t>แปล : 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รศ.ดร.สมชาย ภคภาสน์วิวัฒน์ / </a:t>
            </a:r>
            <a:r>
              <a:rPr lang="th-TH" sz="1050" dirty="0" smtClean="0">
                <a:latin typeface="Browallia New" pitchFamily="34" charset="-34"/>
                <a:cs typeface="Browallia New" pitchFamily="34" charset="-34"/>
              </a:rPr>
              <a:t>รศ.</a:t>
            </a:r>
            <a:r>
              <a:rPr lang="th-TH" sz="1050" dirty="0">
                <a:latin typeface="Browallia New" pitchFamily="34" charset="-34"/>
                <a:cs typeface="Browallia New" pitchFamily="34" charset="-34"/>
              </a:rPr>
              <a:t>ดร.ไชยา ยิ้มวิไล</a:t>
            </a:r>
            <a:endParaRPr lang="en-US" sz="105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5" name="Picture 2" descr="Chaotics: เคโอติก ธุรกิจรอดได้แม้ภัยมา การบริหารจัดการและการตลาด ท่ามกลางวิกฤติการณ์โลกรุมเร้ารอบด้าน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770" y="6104820"/>
            <a:ext cx="324523" cy="4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486400" y="2133600"/>
            <a:ext cx="3961263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อายุเกิน </a:t>
            </a:r>
            <a:r>
              <a:rPr lang="en-US" sz="3200" dirty="0" smtClean="0">
                <a:latin typeface="Browallia New" pitchFamily="34" charset="-34"/>
                <a:cs typeface="Browallia New" pitchFamily="34" charset="-34"/>
              </a:rPr>
              <a:t>30 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คือ </a:t>
            </a:r>
            <a:br>
              <a:rPr lang="th-TH" sz="3200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3200" b="1" i="1" dirty="0" smtClean="0">
                <a:latin typeface="Browallia New" pitchFamily="34" charset="-34"/>
                <a:cs typeface="Browallia New" pitchFamily="34" charset="-34"/>
              </a:rPr>
              <a:t>ผู้อพยพแห่ง</a:t>
            </a:r>
            <a:r>
              <a:rPr lang="th-TH" sz="3200" b="1" i="1" dirty="0" err="1" smtClean="0">
                <a:latin typeface="Browallia New" pitchFamily="34" charset="-34"/>
                <a:cs typeface="Browallia New" pitchFamily="34" charset="-34"/>
              </a:rPr>
              <a:t>ยุคดิจิตัล</a:t>
            </a:r>
            <a:endParaRPr lang="th-TH" sz="3200" b="1" i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5618" y="152400"/>
            <a:ext cx="3867280" cy="1981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อายุ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20 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กว่าๆ </a:t>
            </a:r>
          </a:p>
          <a:p>
            <a:pPr algn="ctr"/>
            <a:r>
              <a:rPr lang="th-TH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หรือน้อยกว่าคือ </a:t>
            </a:r>
            <a:r>
              <a:rPr lang="th-TH" sz="3200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3200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200" b="1" i="1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ชนพื้นเมืองดิจิตอล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  <a:latin typeface="Browallia New" pitchFamily="34" charset="-34"/>
                <a:cs typeface="Browallia New" pitchFamily="34" charset="-34"/>
              </a:rPr>
              <a:t>Digital Natives)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7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in Z-Gen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32870" y="1622106"/>
            <a:ext cx="4011129" cy="5235893"/>
          </a:xfrm>
        </p:spPr>
        <p:txBody>
          <a:bodyPr>
            <a:normAutofit/>
          </a:bodyPr>
          <a:lstStyle/>
          <a:p>
            <a:r>
              <a:rPr lang="en-US" b="1" dirty="0" smtClean="0"/>
              <a:t>Gen Z is new tribal </a:t>
            </a:r>
            <a:r>
              <a:rPr lang="th-TH" b="1" dirty="0" smtClean="0"/>
              <a:t>เป็นชนเผ่าดิจิตอล (</a:t>
            </a:r>
            <a:r>
              <a:rPr lang="en-US" b="1" dirty="0" smtClean="0"/>
              <a:t>Digital Natives)</a:t>
            </a:r>
            <a:endParaRPr lang="th-TH" b="1" dirty="0" smtClean="0"/>
          </a:p>
          <a:p>
            <a:r>
              <a:rPr lang="th-TH" b="1" dirty="0" smtClean="0"/>
              <a:t>เป็นสมุน เป็นสาวกของระบบ </a:t>
            </a:r>
            <a:r>
              <a:rPr lang="en-US" b="1" dirty="0" smtClean="0"/>
              <a:t>IT </a:t>
            </a:r>
            <a:endParaRPr lang="th-TH" b="1" dirty="0" smtClean="0"/>
          </a:p>
          <a:p>
            <a:r>
              <a:rPr lang="th-TH" b="1" dirty="0"/>
              <a:t>เชื่อข้อมูลของตนเอง </a:t>
            </a:r>
            <a:r>
              <a:rPr lang="th-TH" b="1" dirty="0" smtClean="0"/>
              <a:t> เชื่อมั่นว่าข้อมูลที่ตนเองมีมากพอต่อการตัดสินใจ</a:t>
            </a:r>
            <a:endParaRPr lang="en-US" b="1" dirty="0"/>
          </a:p>
          <a:p>
            <a:r>
              <a:rPr lang="th-TH" b="1" dirty="0" smtClean="0"/>
              <a:t>ถ้าไม่พอ  จะแชร์แล้วถาม  เชื่อพวกเดียวกันเองมากกว่าเจ้าของผลิตภัณฑ์</a:t>
            </a:r>
          </a:p>
          <a:p>
            <a:pPr marL="114300" indent="0">
              <a:buNone/>
            </a:pPr>
            <a:r>
              <a:rPr lang="en-US" b="1" dirty="0" smtClean="0"/>
              <a:t>Search/Read/Load/ Post/Vote/Share/ Comment</a:t>
            </a:r>
            <a:endParaRPr lang="th-TH" b="1" dirty="0" smtClean="0"/>
          </a:p>
        </p:txBody>
      </p:sp>
      <p:pic>
        <p:nvPicPr>
          <p:cNvPr id="1026" name="Picture 2" descr="http://www.siameseproject.com/siamese/name/lah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848311" cy="3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20min.ch/diashow/21923/49852f7ad309a30b9f4f6bef344d37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14796"/>
            <a:ext cx="2628900" cy="18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CjCp7OXBOECcqGOrnapO2NgzG58lVk4-pKP1V7xy75WMtxLLLk0x0-MZ4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7172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kapook.com/kongpob/0110/08/burirum/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49" y="4971463"/>
            <a:ext cx="2656929" cy="18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.scoop.it/KpIv079YjTBcmAicvGZM2Dl72eJkfbmt4t8yenImKBVaiQDB_Rd1H6kmuBWtceBJ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971463"/>
            <a:ext cx="2465979" cy="18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classification of Media</a:t>
            </a:r>
            <a:endParaRPr lang="th-TH" dirty="0"/>
          </a:p>
        </p:txBody>
      </p:sp>
      <p:pic>
        <p:nvPicPr>
          <p:cNvPr id="8194" name="Picture 2" descr="http://t1.gstatic.com/images?q=tbn:ANd9GcR0ADyPTvkfGAIMl_zj-uwGe7LEvGcOQNSG8BRvd9oPQJC_oZAezvBjS_F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58826"/>
            <a:ext cx="2486025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5536" y="1628800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Paid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6195688" y="1634749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Earned</a:t>
            </a:r>
            <a:endParaRPr lang="th-TH" dirty="0"/>
          </a:p>
        </p:txBody>
      </p:sp>
      <p:sp>
        <p:nvSpPr>
          <p:cNvPr id="8" name="Oval 7"/>
          <p:cNvSpPr/>
          <p:nvPr/>
        </p:nvSpPr>
        <p:spPr>
          <a:xfrm>
            <a:off x="3261304" y="1628800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Owned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97152"/>
            <a:ext cx="2486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ลงโฆษณาด้วยการซื้อสื่อต่างๆ เช่น </a:t>
            </a:r>
            <a:r>
              <a:rPr lang="en-US" dirty="0" smtClean="0"/>
              <a:t>TV , Radio , Newspaper</a:t>
            </a:r>
            <a:endParaRPr lang="th-TH" dirty="0"/>
          </a:p>
        </p:txBody>
      </p:sp>
      <p:pic>
        <p:nvPicPr>
          <p:cNvPr id="8196" name="Picture 4" descr="http://www.stepworks.com.hk/works/ifphk/ifphk-web-bann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226" y="2958826"/>
            <a:ext cx="2857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94226" y="4821290"/>
            <a:ext cx="25578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ลงโฆษณาในเว็บไซต์ต่างๆ ด้วยการแลกลิงค์ หรือขอแปะ </a:t>
            </a:r>
            <a:r>
              <a:rPr lang="en-US" dirty="0" smtClean="0"/>
              <a:t>banner </a:t>
            </a:r>
            <a:r>
              <a:rPr lang="th-TH" dirty="0" smtClean="0"/>
              <a:t>หรือใช้ </a:t>
            </a:r>
            <a:r>
              <a:rPr lang="en-US" sz="2000" dirty="0" smtClean="0"/>
              <a:t>Affiliate Program</a:t>
            </a:r>
            <a:endParaRPr lang="th-TH" dirty="0"/>
          </a:p>
        </p:txBody>
      </p:sp>
      <p:pic>
        <p:nvPicPr>
          <p:cNvPr id="8200" name="Picture 8" descr="http://startupblog.files.wordpress.com/2008/10/social-networking-logos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58825"/>
            <a:ext cx="2775816" cy="208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84168" y="5039330"/>
            <a:ext cx="2775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แนะนำ เหนี่ยวนำ วิจารณ์ ชักชวนกันผ่าน </a:t>
            </a:r>
            <a:r>
              <a:rPr lang="en-US" dirty="0" smtClean="0"/>
              <a:t>Blogs , wikis , social media </a:t>
            </a:r>
            <a:endParaRPr lang="th-TH" dirty="0"/>
          </a:p>
        </p:txBody>
      </p:sp>
      <p:sp>
        <p:nvSpPr>
          <p:cNvPr id="9" name="Right Arrow 8"/>
          <p:cNvSpPr/>
          <p:nvPr/>
        </p:nvSpPr>
        <p:spPr>
          <a:xfrm>
            <a:off x="2881561" y="1952836"/>
            <a:ext cx="648072" cy="5040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/>
          <p:cNvSpPr/>
          <p:nvPr/>
        </p:nvSpPr>
        <p:spPr>
          <a:xfrm>
            <a:off x="5806337" y="1958785"/>
            <a:ext cx="648072" cy="50405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2" descr="http://www.hubspot.com/Portals/53/images/page2_funne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238" y="5357660"/>
            <a:ext cx="2106369" cy="14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Z market to each other</a:t>
            </a:r>
            <a:endParaRPr lang="th-TH" dirty="0"/>
          </a:p>
        </p:txBody>
      </p:sp>
      <p:pic>
        <p:nvPicPr>
          <p:cNvPr id="9218" name="Picture 2" descr="http://www.displays2go.com/images/index_produc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82" y="3623383"/>
            <a:ext cx="2016224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93304" y="1639104"/>
            <a:ext cx="28083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Advertiser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94441" y="3242125"/>
            <a:ext cx="2016224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“Message”</a:t>
            </a:r>
            <a:endParaRPr lang="th-TH" dirty="0"/>
          </a:p>
        </p:txBody>
      </p:sp>
      <p:sp>
        <p:nvSpPr>
          <p:cNvPr id="8" name="Lightning Bolt 7"/>
          <p:cNvSpPr/>
          <p:nvPr/>
        </p:nvSpPr>
        <p:spPr>
          <a:xfrm rot="5640592">
            <a:off x="1350856" y="2472717"/>
            <a:ext cx="792088" cy="699736"/>
          </a:xfrm>
          <a:prstGeom prst="lightningBol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20" name="Picture 4" descr="http://blog.abhinav.com/wp-content/uploads/2010/08/med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957" y="3229063"/>
            <a:ext cx="1779551" cy="17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yodel.co.za/images/peop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0" y="5021677"/>
            <a:ext cx="3844984" cy="17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91337591"/>
              </p:ext>
            </p:extLst>
          </p:nvPr>
        </p:nvGraphicFramePr>
        <p:xfrm>
          <a:off x="3928634" y="1639105"/>
          <a:ext cx="4939166" cy="513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Oval 13"/>
          <p:cNvSpPr/>
          <p:nvPr/>
        </p:nvSpPr>
        <p:spPr>
          <a:xfrm>
            <a:off x="4192622" y="1673424"/>
            <a:ext cx="426781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Advertiser</a:t>
            </a:r>
            <a:endParaRPr lang="th-TH" dirty="0"/>
          </a:p>
        </p:txBody>
      </p:sp>
      <p:sp>
        <p:nvSpPr>
          <p:cNvPr id="15" name="Lightning Bolt 14"/>
          <p:cNvSpPr/>
          <p:nvPr/>
        </p:nvSpPr>
        <p:spPr>
          <a:xfrm rot="5640592">
            <a:off x="4339130" y="2653531"/>
            <a:ext cx="1271269" cy="548959"/>
          </a:xfrm>
          <a:prstGeom prst="lightningBol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96778" y="3422146"/>
            <a:ext cx="343374" cy="2415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20866" y="3542896"/>
            <a:ext cx="91294" cy="5759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56176" y="4113076"/>
            <a:ext cx="144016" cy="215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76256" y="4725144"/>
            <a:ext cx="14818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768244" y="3422146"/>
            <a:ext cx="108013" cy="90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9230"/>
          <p:cNvSpPr txBox="1"/>
          <p:nvPr/>
        </p:nvSpPr>
        <p:spPr>
          <a:xfrm>
            <a:off x="5292943" y="2729217"/>
            <a:ext cx="37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WOM ;</a:t>
            </a:r>
            <a:r>
              <a:rPr lang="en-US" sz="2400" dirty="0"/>
              <a:t> </a:t>
            </a:r>
            <a:r>
              <a:rPr lang="en-US" sz="2400" dirty="0" smtClean="0"/>
              <a:t>words of mouth</a:t>
            </a:r>
            <a:endParaRPr lang="th-TH" sz="2400" dirty="0"/>
          </a:p>
        </p:txBody>
      </p:sp>
      <p:pic>
        <p:nvPicPr>
          <p:cNvPr id="48" name="Picture 8" descr="http://startupblog.files.wordpress.com/2008/10/social-networking-logos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855" y="5357660"/>
            <a:ext cx="1989918" cy="14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0" descr="http://davidhowse.files.wordpress.com/2010/09/albertawordofmouthmarketingcalgary.jpg?w=50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772" y="5357660"/>
            <a:ext cx="1677899" cy="14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5" name="Straight Connector 9234"/>
          <p:cNvCxnSpPr/>
          <p:nvPr/>
        </p:nvCxnSpPr>
        <p:spPr>
          <a:xfrm>
            <a:off x="3902508" y="1639104"/>
            <a:ext cx="26126" cy="52188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56176" y="3242125"/>
            <a:ext cx="61206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ms.paypal.com/cms_content/US/en_US/images/security/img_security_hero_suspiciousactivity_367x2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6" y="1785490"/>
            <a:ext cx="9036943" cy="50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: Suspicious customer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56" y="1785490"/>
            <a:ext cx="9036944" cy="4912519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37%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เท่านั้นที่ผู้บริโภคเชื่อโฆษณาจากบริษัท</a:t>
            </a:r>
          </a:p>
          <a:p>
            <a:pPr algn="r"/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ทีคนเชื่อถือบริษัทยาลดงเหลือเพียงแค่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28%</a:t>
            </a:r>
          </a:p>
          <a:p>
            <a:pPr algn="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18%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เท่านั้นที่คนเชื่อถือ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salesman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ขายรถยนต์</a:t>
            </a:r>
          </a:p>
          <a:p>
            <a:pPr algn="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16%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เท่านั้นที่เชื่อถือนายหน้าหรือตัวแทนประกันภัย</a:t>
            </a:r>
          </a:p>
          <a:p>
            <a:pPr marL="114300" indent="0" algn="r">
              <a:buNone/>
            </a:pP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 network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now the new tools for exchange of information  </a:t>
            </a:r>
          </a:p>
          <a:p>
            <a:pPr marL="114300" indent="0" algn="r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Which car and brand should I buy ?”</a:t>
            </a:r>
          </a:p>
          <a:p>
            <a:pPr marL="114300" indent="0" algn="r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Should I get more i-Phone 4S?”</a:t>
            </a:r>
          </a:p>
          <a:p>
            <a:pPr marL="114300" indent="0" algn="r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How much i-Pad should be paid?”</a:t>
            </a:r>
          </a:p>
          <a:p>
            <a:pPr marL="114300" indent="0" algn="ctr">
              <a:buNone/>
            </a:pPr>
            <a:r>
              <a:rPr lang="en-US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“Personal relation are more important”</a:t>
            </a:r>
            <a:endParaRPr lang="th-TH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513037"/>
            <a:ext cx="586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 Economic Business Forum CMU,4-5 Feb12 by ARIP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05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655320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/>
              <a:t>KulachaTR</a:t>
            </a:r>
            <a:r>
              <a:rPr lang="en-US" sz="2400" b="1" dirty="0" smtClean="0"/>
              <a:t> c.NA AYUDHYA</a:t>
            </a:r>
            <a:endParaRPr lang="th-TH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6755366" cy="2520280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beyond</a:t>
            </a:r>
            <a:br>
              <a:rPr lang="en-US" sz="3600" b="1" dirty="0" smtClean="0"/>
            </a:br>
            <a:r>
              <a:rPr lang="en-US" sz="3600" b="1" dirty="0" smtClean="0"/>
              <a:t>Communication</a:t>
            </a:r>
            <a:br>
              <a:rPr lang="en-US" sz="3600" b="1" dirty="0" smtClean="0"/>
            </a:br>
            <a:r>
              <a:rPr lang="en-US" sz="3600" b="1" dirty="0" smtClean="0"/>
              <a:t>&amp; Innovation for </a:t>
            </a:r>
            <a:br>
              <a:rPr lang="en-US" sz="3600" b="1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all Generation</a:t>
            </a:r>
            <a:endParaRPr lang="th-TH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Download : kulachatrakul.blogspot.com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earnmongo.com/wp-content/uploads/2010/10/Twitter-Down-Bir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3025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igitallifer.info/uploadfiles/techeyesinfo-1295083880/download-official-twitter-blackberry-application_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033" y="4849946"/>
            <a:ext cx="1629945" cy="19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generated content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853439"/>
            <a:ext cx="2160240" cy="867370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“เด็กเสริฟร้านนี้ </a:t>
            </a:r>
            <a:r>
              <a:rPr lang="en-US" dirty="0" smtClean="0"/>
              <a:t>X </a:t>
            </a:r>
            <a:r>
              <a:rPr lang="th-TH" dirty="0" smtClean="0"/>
              <a:t>มากเลยหว่ะ”</a:t>
            </a:r>
            <a:endParaRPr lang="th-TH" dirty="0"/>
          </a:p>
        </p:txBody>
      </p:sp>
      <p:pic>
        <p:nvPicPr>
          <p:cNvPr id="11268" name="Picture 4" descr="http://horna.kicks-ass.net/~setae/kuvat/irc-images/2009-12/02/bb-hen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933" y="5641549"/>
            <a:ext cx="1296144" cy="7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isplays2go.com/images/index_produc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864" y="1509448"/>
            <a:ext cx="3510136" cy="24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blog.abhinav.com/wp-content/uploads/2010/08/medi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8" y="3407883"/>
            <a:ext cx="3502022" cy="3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dochoskins.com/promotions/images/4Square%20SPECIAL%20HERE%20blu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34" y="1708017"/>
            <a:ext cx="1199285" cy="10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533400"/>
            <a:ext cx="8534400" cy="5897562"/>
          </a:xfrm>
          <a:prstGeom prst="roundRect">
            <a:avLst>
              <a:gd name="adj" fmla="val 529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5000"/>
              </a:lnSpc>
              <a:spcAft>
                <a:spcPct val="5000"/>
              </a:spcAft>
            </a:pP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6581298"/>
            <a:ext cx="510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 smtClean="0"/>
              <a:t>ที่มา </a:t>
            </a:r>
            <a:r>
              <a:rPr lang="en-US" sz="1000" dirty="0" smtClean="0"/>
              <a:t>http://www.veedvil.com/news/internet-2011-in-numbe</a:t>
            </a:r>
            <a:r>
              <a:rPr lang="en-US" sz="1000" dirty="0"/>
              <a:t>rs/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075" y="619066"/>
            <a:ext cx="7184232" cy="558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42672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19812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6400" y="32766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533400"/>
            <a:ext cx="8534400" cy="5897562"/>
          </a:xfrm>
          <a:prstGeom prst="roundRect">
            <a:avLst>
              <a:gd name="adj" fmla="val 529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5000"/>
              </a:lnSpc>
              <a:spcAft>
                <a:spcPct val="5000"/>
              </a:spcAft>
            </a:pP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43" y="739254"/>
            <a:ext cx="712831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3800" y="6581298"/>
            <a:ext cx="510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 smtClean="0"/>
              <a:t>ที่มา </a:t>
            </a:r>
            <a:r>
              <a:rPr lang="en-US" sz="1000" dirty="0" smtClean="0"/>
              <a:t>http://www.veedvil.com/news/internet-2011-in-numbe</a:t>
            </a:r>
            <a:r>
              <a:rPr lang="en-US" sz="1000" dirty="0"/>
              <a:t>rs/</a:t>
            </a:r>
          </a:p>
        </p:txBody>
      </p:sp>
      <p:sp>
        <p:nvSpPr>
          <p:cNvPr id="2" name="Oval 1"/>
          <p:cNvSpPr/>
          <p:nvPr/>
        </p:nvSpPr>
        <p:spPr>
          <a:xfrm>
            <a:off x="4267200" y="43434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21336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2092088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75462"/>
            <a:ext cx="5832648" cy="53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062" y="1180423"/>
            <a:ext cx="9214062" cy="56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08889"/>
              </p:ext>
            </p:extLst>
          </p:nvPr>
        </p:nvGraphicFramePr>
        <p:xfrm>
          <a:off x="4788024" y="1700808"/>
          <a:ext cx="3312368" cy="643890"/>
        </p:xfrm>
        <a:graphic>
          <a:graphicData uri="http://schemas.openxmlformats.org/drawingml/2006/table">
            <a:tbl>
              <a:tblPr/>
              <a:tblGrid>
                <a:gridCol w="1944216"/>
                <a:gridCol w="1368152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</a:rPr>
                        <a:t>Total Facebook Users:</a:t>
                      </a:r>
                    </a:p>
                  </a:txBody>
                  <a:tcPr marL="28575" marR="28575" marT="47625" marB="47625" anchor="ctr">
                    <a:lnL w="9525" cap="flat" cmpd="sng" algn="ctr">
                      <a:solidFill>
                        <a:srgbClr val="F04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4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4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4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dirty="0" smtClean="0">
                          <a:effectLst/>
                        </a:rPr>
                        <a:t>13,686,960</a:t>
                      </a:r>
                      <a:endParaRPr lang="th-TH" sz="3200" b="1" dirty="0">
                        <a:effectLst/>
                      </a:endParaRPr>
                    </a:p>
                  </a:txBody>
                  <a:tcPr marL="28575" marR="28575" marT="47625" marB="47625" anchor="ctr">
                    <a:lnL w="9525" cap="flat" cmpd="sng" algn="ctr">
                      <a:solidFill>
                        <a:srgbClr val="A04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4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user in </a:t>
            </a:r>
            <a:r>
              <a:rPr lang="en-US" dirty="0" err="1" smtClean="0"/>
              <a:t>thailand</a:t>
            </a:r>
            <a:r>
              <a:rPr lang="en-US" dirty="0" smtClean="0"/>
              <a:t> #16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11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60659"/>
            <a:ext cx="5662709" cy="34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5460"/>
            <a:ext cx="5724128" cy="35225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71475" y="3624140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 smtClean="0"/>
              <a:t>Age Growth on Facebook in Thailand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012774" y="0"/>
            <a:ext cx="615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/>
              <a:t>User age distribution on Facebook in Thailand</a:t>
            </a:r>
          </a:p>
        </p:txBody>
      </p:sp>
      <p:sp>
        <p:nvSpPr>
          <p:cNvPr id="6" name="Oval 5"/>
          <p:cNvSpPr/>
          <p:nvPr/>
        </p:nvSpPr>
        <p:spPr>
          <a:xfrm>
            <a:off x="3995936" y="400110"/>
            <a:ext cx="1584176" cy="580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580111" y="479500"/>
            <a:ext cx="353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Y-Z Generation 63%</a:t>
            </a:r>
            <a:endParaRPr lang="th-TH" sz="2400" dirty="0"/>
          </a:p>
        </p:txBody>
      </p:sp>
      <p:sp>
        <p:nvSpPr>
          <p:cNvPr id="8" name="Oval 7"/>
          <p:cNvSpPr/>
          <p:nvPr/>
        </p:nvSpPr>
        <p:spPr>
          <a:xfrm>
            <a:off x="1835696" y="3501008"/>
            <a:ext cx="720080" cy="3356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724128" y="4293096"/>
            <a:ext cx="338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 Generation 18-24y</a:t>
            </a:r>
            <a:endParaRPr lang="th-TH" sz="2400" dirty="0"/>
          </a:p>
        </p:txBody>
      </p:sp>
      <p:cxnSp>
        <p:nvCxnSpPr>
          <p:cNvPr id="10" name="Straight Arrow Connector 9"/>
          <p:cNvCxnSpPr>
            <a:stCxn id="8" idx="6"/>
            <a:endCxn id="11" idx="1"/>
          </p:cNvCxnSpPr>
          <p:nvPr/>
        </p:nvCxnSpPr>
        <p:spPr>
          <a:xfrm flipV="1">
            <a:off x="2555776" y="4523929"/>
            <a:ext cx="3168352" cy="655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Cloud Computing</a:t>
            </a:r>
            <a:endParaRPr lang="th-TH" sz="4400" b="1" smtClean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kulachatr C. Na Ayudhya</a:t>
            </a:r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3803B3C8-6A77-4525-A8C6-4AD52CE2E9A4}" type="slidenum">
              <a:rPr lang="en-US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26</a:t>
            </a:fld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1" name="Picture 2" descr="File:Cloud computing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650" y="1412776"/>
            <a:ext cx="5086350" cy="4603750"/>
          </a:xfrm>
          <a:noFill/>
        </p:spPr>
      </p:pic>
      <p:sp>
        <p:nvSpPr>
          <p:cNvPr id="55302" name="Rectangle 1"/>
          <p:cNvSpPr>
            <a:spLocks noChangeArrowheads="1"/>
          </p:cNvSpPr>
          <p:nvPr/>
        </p:nvSpPr>
        <p:spPr bwMode="auto">
          <a:xfrm>
            <a:off x="101134" y="1593850"/>
            <a:ext cx="421163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แนวความคิดของ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computing</a:t>
            </a:r>
            <a:r>
              <a:rPr lang="th-TH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เป็นการเข้าใช้บริการจากระบบคอมพิวเตอร์ผ่านทางการออนไลน์ โดยที่ผู้ใช้บริการไม่จำเป็นต้องรู้ว่ามี</a:t>
            </a:r>
            <a:r>
              <a:rPr lang="th-TH" sz="16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ทรัพยากร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มากน้อยแค่ไหน หรือคอมพิวเตอร์ตั้งอยู่ที่ใด ไม่ต้องสนใจเรื่องการจัดการทรัพยากรโครงสร้างพื้นฐานด้านไอที (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Infrastructure)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นั้นๆ ตัวอย่างที่เห็นได้ชัดคือ ระบบอีเมลฟรีต่างๆ ไม่ว่าจะเป็น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Mail (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gmail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Yahoo Mail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เป็นต้น</a:t>
            </a:r>
          </a:p>
          <a:p>
            <a:pPr algn="thaiDist">
              <a:defRPr/>
            </a:pPr>
            <a:r>
              <a:rPr lang="th-TH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นิยามของคลาวด์คอมพิวติ้ง</a:t>
            </a:r>
            <a:endParaRPr lang="th-TH" sz="16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thaiDist">
              <a:defRPr/>
            </a:pP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คลาวด์คอมพิวติ้ง เป็นลักษณะของระบบคอมพิวเตอร์ที่อยู่ในรูปแบบของการระจายตามพื้นที่ต่างๆ มีการเชื่อมต่อกันเป็นระบบคลัสเตอร์ (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 Network)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ผ่านการจัดสรรทรัพยากรด้วยเทคโนโลยีเวอร์ชวลไลเซชั่น (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Virtualization) </a:t>
            </a: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เพื่อให้ตอบสนองงานบริการต่างๆ ให้รองรับกับจำนวนผู้ใช้งานจำนวนมากที่เพิ่มขึ้นอย่างรวดเร็ว รวมถึงมีระบบการจัดสรรทรัพยากรต่างๆ ให้เหมาะสมกับผู้ใช้บริการประเภทต่างๆได้ด้วย ซึ่งสอดคล้องกับแนวคิด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Software as a service (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SaaS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th-TH" sz="1600" b="1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“จ่ายเท่ากับที่ใช้” 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4211638" y="6335526"/>
            <a:ext cx="4716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dirty="0"/>
              <a:t>Source : The Value Systems Co., Ltd.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676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Service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" y="1626393"/>
            <a:ext cx="4440238" cy="50260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Cloud Service</a:t>
            </a:r>
          </a:p>
          <a:p>
            <a:pPr lvl="1">
              <a:defRPr/>
            </a:pPr>
            <a:r>
              <a:rPr lang="en-US" dirty="0" smtClean="0"/>
              <a:t>Dropbox.com</a:t>
            </a:r>
          </a:p>
          <a:p>
            <a:pPr lvl="1">
              <a:defRPr/>
            </a:pPr>
            <a:r>
              <a:rPr lang="en-US" dirty="0" smtClean="0"/>
              <a:t>http://urldroplet.com/</a:t>
            </a:r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Wingdings 2" pitchFamily="18" charset="2"/>
              <a:buNone/>
              <a:defRPr/>
            </a:pPr>
            <a:endParaRPr lang="en-US" dirty="0"/>
          </a:p>
          <a:p>
            <a:pPr marL="457200" lvl="1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i-Cloud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Googledoc</a:t>
            </a:r>
            <a:endParaRPr lang="en-US" dirty="0" smtClean="0"/>
          </a:p>
          <a:p>
            <a:pPr marL="11430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th-TH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kulachatr C. Na Ayudhya</a:t>
            </a:r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A57E0FA-132A-4A6A-B495-F0FCCB6C6B5E}" type="slidenum">
              <a:rPr lang="en-US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27</a:t>
            </a:fld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6" name="Picture 2" descr="http://webscopia.com/wp-content/uploads/2011/04/dropb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933" y="1612550"/>
            <a:ext cx="4991002" cy="24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http://cache.clickonf5.org/wp-content/uploads/2011/02/google-docs-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815" y="3942016"/>
            <a:ext cx="5134185" cy="279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http://i.i.com.com/cnwk.1d/i/tim/2011/06/10/apple-icloud_270x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66485"/>
            <a:ext cx="2268537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145" y="6084"/>
            <a:ext cx="4000500" cy="104665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Service</a:t>
            </a:r>
            <a:endParaRPr lang="th-TH" dirty="0"/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kulachatr C. Na Ayudhya</a:t>
            </a:r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84BA83C-A7DF-4593-BA28-B99AE10B94ED}" type="slidenum">
              <a:rPr lang="en-US" sz="140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28</a:t>
            </a:fld>
            <a:endParaRPr lang="en-US" sz="140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9" name="Picture 2" descr="http://hosting.ber-art.nl/wp-content/uploads/online-social-net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49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http://www.problogger.net/wp-content/uploads/2011/02/emai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988" y="4388138"/>
            <a:ext cx="24368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http://www.gohacking.com/wp-content/uploads/2008/12/email-priva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45" y="908720"/>
            <a:ext cx="4000500" cy="37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://www.tech2date.com/wp-content/uploads/2011/08/chromeb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99" y="3403947"/>
            <a:ext cx="5157788" cy="28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7677570" cy="1039427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Lbs</a:t>
            </a:r>
            <a:r>
              <a:rPr lang="en-US" sz="3200" b="1" dirty="0" smtClean="0"/>
              <a:t> – Location based services</a:t>
            </a:r>
            <a:endParaRPr lang="th-TH" sz="3200" b="1" dirty="0"/>
          </a:p>
        </p:txBody>
      </p:sp>
      <p:pic>
        <p:nvPicPr>
          <p:cNvPr id="4" name="Picture 8" descr="http://adland.tv/files/imagecache/storyinside/checkinsnacko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1" y="1461471"/>
            <a:ext cx="4354388" cy="250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uteculturechick.com/wp-content/uploads/2010/03/4sq-bad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2" y="3973962"/>
            <a:ext cx="3653646" cy="23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832" y="1461471"/>
            <a:ext cx="5615209" cy="4842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3834" y="6144920"/>
            <a:ext cx="9157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“Favorite </a:t>
            </a:r>
            <a:r>
              <a:rPr lang="en-US" sz="2000" dirty="0"/>
              <a:t>location-based marketing promotion of </a:t>
            </a:r>
            <a:r>
              <a:rPr lang="en-US" sz="2000" dirty="0" smtClean="0"/>
              <a:t>2010”</a:t>
            </a:r>
            <a:endParaRPr lang="en-US" sz="2000" dirty="0"/>
          </a:p>
          <a:p>
            <a:pPr algn="r"/>
            <a:r>
              <a:rPr lang="en-US" sz="2000" b="1" dirty="0"/>
              <a:t>Foursquare and </a:t>
            </a:r>
            <a:r>
              <a:rPr lang="en-US" sz="2000" b="1" dirty="0" smtClean="0"/>
              <a:t>Starbucks  26</a:t>
            </a:r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76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461960"/>
              </p:ext>
            </p:extLst>
          </p:nvPr>
        </p:nvGraphicFramePr>
        <p:xfrm>
          <a:off x="0" y="116632"/>
          <a:ext cx="9113899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babyboomerera.blogetery.com/files/2010/06/baby-boomer-era-image-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260201" cy="15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33475"/>
            <a:ext cx="1723785" cy="1511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65" y="3501008"/>
            <a:ext cx="1850994" cy="184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185" y="5468889"/>
            <a:ext cx="1819333" cy="12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0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80" y="320517"/>
            <a:ext cx="8260672" cy="1039427"/>
          </a:xfrm>
        </p:spPr>
        <p:txBody>
          <a:bodyPr/>
          <a:lstStyle/>
          <a:p>
            <a:r>
              <a:rPr lang="en-US" dirty="0" smtClean="0"/>
              <a:t>LBS-</a:t>
            </a:r>
            <a:r>
              <a:rPr lang="en-US" dirty="0" err="1" smtClean="0"/>
              <a:t>Infographic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0"/>
            <a:ext cx="4742465" cy="676747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4182087" cy="6773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8" y="6256402"/>
            <a:ext cx="9137631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600" cap="all" dirty="0"/>
              <a:t>POSTED ON JANUARY 3, 2011 - BY </a:t>
            </a:r>
            <a:r>
              <a:rPr lang="en-US" sz="1600" cap="all" dirty="0">
                <a:hlinkClick r:id="rId4"/>
              </a:rPr>
              <a:t>WAYNE </a:t>
            </a:r>
            <a:r>
              <a:rPr lang="en-US" sz="1600" cap="all" dirty="0" smtClean="0">
                <a:hlinkClick r:id="rId4"/>
              </a:rPr>
              <a:t>SUTTON</a:t>
            </a:r>
            <a:endParaRPr lang="en-US" sz="1600" cap="all" dirty="0" smtClean="0"/>
          </a:p>
          <a:p>
            <a:r>
              <a:rPr lang="en-US" sz="1600" dirty="0">
                <a:hlinkClick r:id="rId5"/>
              </a:rPr>
              <a:t>http://socialwayne.com/2011/01/03/infographic-location-deals-check-ins-demographics/</a:t>
            </a:r>
            <a:endParaRPr lang="en-US" sz="1600" cap="all" dirty="0"/>
          </a:p>
        </p:txBody>
      </p:sp>
      <p:sp>
        <p:nvSpPr>
          <p:cNvPr id="3" name="Oval 2"/>
          <p:cNvSpPr/>
          <p:nvPr/>
        </p:nvSpPr>
        <p:spPr>
          <a:xfrm>
            <a:off x="4860032" y="2276872"/>
            <a:ext cx="396044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1835696" y="353426"/>
            <a:ext cx="31683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4716017" y="3861048"/>
            <a:ext cx="38884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2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55e-uHQna0?version=3&amp;hl=th_TH"/>
          <p:cNvPicPr>
            <a:picLocks noGrp="1" noRot="1" noChangeAspect="1"/>
          </p:cNvPicPr>
          <p:nvPr>
            <p:ph sz="quarter" idx="3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924" y="4629771"/>
            <a:ext cx="2945756" cy="2209318"/>
          </a:xfrm>
        </p:spPr>
      </p:pic>
      <p:sp>
        <p:nvSpPr>
          <p:cNvPr id="50179" name="Title 1"/>
          <p:cNvSpPr>
            <a:spLocks noGrp="1"/>
          </p:cNvSpPr>
          <p:nvPr>
            <p:ph type="title" sz="quarter"/>
          </p:nvPr>
        </p:nvSpPr>
        <p:spPr>
          <a:xfrm>
            <a:off x="356357" y="620688"/>
            <a:ext cx="8424936" cy="5857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VDO Viral marketing</a:t>
            </a:r>
            <a:endParaRPr lang="th-TH" sz="4000" b="1" dirty="0" smtClean="0"/>
          </a:p>
        </p:txBody>
      </p:sp>
      <p:pic>
        <p:nvPicPr>
          <p:cNvPr id="50181" name="Picture 6" descr="http://www.donationpay.org/blog/wp-content/uploads/2011/07/youtube-top-vir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0530" y="1639951"/>
            <a:ext cx="3033000" cy="2122963"/>
          </a:xfrm>
          <a:noFill/>
        </p:spPr>
      </p:pic>
      <p:pic>
        <p:nvPicPr>
          <p:cNvPr id="11" name="MLwcRd13vjA?version=3&amp;hl=th_TH"/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70" y="1615737"/>
            <a:ext cx="2945185" cy="22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-b7O5dKeCg?version=3&amp;hl=th_TH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34682" y="4621543"/>
            <a:ext cx="2945757" cy="2209318"/>
          </a:xfrm>
          <a:prstGeom prst="rect">
            <a:avLst/>
          </a:prstGeom>
        </p:spPr>
      </p:pic>
      <p:pic>
        <p:nvPicPr>
          <p:cNvPr id="5" name="VXZm-bGjdCI?version=3&amp;hl=th_TH"/>
          <p:cNvPicPr>
            <a:picLocks noRot="1" noChangeAspect="1"/>
          </p:cNvPicPr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3108846" y="4615011"/>
            <a:ext cx="2958698" cy="2219024"/>
          </a:xfrm>
          <a:prstGeom prst="rect">
            <a:avLst/>
          </a:prstGeom>
        </p:spPr>
      </p:pic>
      <p:pic>
        <p:nvPicPr>
          <p:cNvPr id="6" name="lhTOUQXmP5c?version=3&amp;hl=th_TH"/>
          <p:cNvPicPr>
            <a:picLocks noRot="1" noChangeAspect="1"/>
          </p:cNvPicPr>
          <p:nvPr>
            <a:videoFile r:link="rId5"/>
          </p:nvPr>
        </p:nvPicPr>
        <p:blipFill>
          <a:blip r:embed="rId8"/>
          <a:stretch>
            <a:fillRect/>
          </a:stretch>
        </p:blipFill>
        <p:spPr>
          <a:xfrm>
            <a:off x="86972" y="1636629"/>
            <a:ext cx="2917901" cy="2188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81" y="3864244"/>
            <a:ext cx="890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ทันทีที่กลุ่ม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Y-Z </a:t>
            </a: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ได้รับการ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Buzz </a:t>
            </a: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Viral </a:t>
            </a: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เข้ามา  ก็จะสามารถเข้าถึงสื่อได้ทันทีเดี๋ยวนั้น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(Sense and Response) </a:t>
            </a: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ถ้าพอใจจะตอบสนองหรือแบ่งปัน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(Sharing)</a:t>
            </a: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ทันที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h-TH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การประยุกต์ใช้ </a:t>
            </a:r>
            <a:r>
              <a:rPr lang="en-US" b="1" dirty="0" smtClean="0"/>
              <a:t>Electronic </a:t>
            </a:r>
            <a:r>
              <a:rPr lang="th-TH" b="1" dirty="0" smtClean="0"/>
              <a:t>กับการตลาดของ </a:t>
            </a:r>
            <a:r>
              <a:rPr lang="en-US" b="1" dirty="0" smtClean="0"/>
              <a:t>Y-Gen</a:t>
            </a:r>
            <a:endParaRPr lang="th-TH" b="1" dirty="0"/>
          </a:p>
        </p:txBody>
      </p:sp>
      <p:pic>
        <p:nvPicPr>
          <p:cNvPr id="4" name="uXW6cAzroQA?version=3&amp;hl=th_TH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550099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7"/>
              </a:rPr>
              <a:t>AR-Augmented Reality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Source</a:t>
            </a:r>
            <a:r>
              <a:rPr lang="en-US" dirty="0" smtClean="0"/>
              <a:t> </a:t>
            </a:r>
            <a:r>
              <a:rPr lang="en-US" sz="1600" dirty="0" smtClean="0"/>
              <a:t>http://www.CommonCraft.com </a:t>
            </a:r>
            <a:endParaRPr lang="th-TH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9" y="3835882"/>
            <a:ext cx="8229600" cy="3929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youtu.be/D-A1l4Jn6EY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4" name="HW9gU_4AUCA?version=3&amp;hl=th_TH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171272" y="1700808"/>
            <a:ext cx="2776617" cy="2082463"/>
          </a:xfrm>
          <a:prstGeom prst="rect">
            <a:avLst/>
          </a:prstGeom>
        </p:spPr>
      </p:pic>
      <p:pic>
        <p:nvPicPr>
          <p:cNvPr id="5" name="SY0xONQb4os?version=3&amp;hl=th_TH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116286" y="1700808"/>
            <a:ext cx="2776617" cy="2082463"/>
          </a:xfrm>
          <a:prstGeom prst="rect">
            <a:avLst/>
          </a:prstGeom>
        </p:spPr>
      </p:pic>
      <p:pic>
        <p:nvPicPr>
          <p:cNvPr id="1026" name="Picture 2" descr="http://www.behindthespin.com/wp-content/uploads/2011/05/four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8" y="1700808"/>
            <a:ext cx="2865715" cy="19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xQZuo6pFUw?version=3&amp;hl=th_TH"/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116286" y="4259183"/>
            <a:ext cx="2827870" cy="2120903"/>
          </a:xfrm>
          <a:prstGeom prst="rect">
            <a:avLst/>
          </a:prstGeom>
        </p:spPr>
      </p:pic>
      <p:pic>
        <p:nvPicPr>
          <p:cNvPr id="7" name="dxIOOY2uP3A?version=3&amp;hl=th_TH"/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131840" y="4259183"/>
            <a:ext cx="2845773" cy="2134330"/>
          </a:xfrm>
          <a:prstGeom prst="rect">
            <a:avLst/>
          </a:prstGeom>
        </p:spPr>
      </p:pic>
      <p:pic>
        <p:nvPicPr>
          <p:cNvPr id="9" name="K5rfFHUk2vM?version=3&amp;hl=th_TH"/>
          <p:cNvPicPr>
            <a:picLocks noRot="1" noChangeAspect="1"/>
          </p:cNvPicPr>
          <p:nvPr>
            <a:videoFile r:link="rId5"/>
          </p:nvPr>
        </p:nvPicPr>
        <p:blipFill>
          <a:blip r:embed="rId9"/>
          <a:stretch>
            <a:fillRect/>
          </a:stretch>
        </p:blipFill>
        <p:spPr>
          <a:xfrm>
            <a:off x="122108" y="4248972"/>
            <a:ext cx="2865716" cy="21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02" y="408372"/>
            <a:ext cx="3845063" cy="103942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การประยุกต์ใช้ </a:t>
            </a:r>
            <a:r>
              <a:rPr lang="en-US" dirty="0" smtClean="0"/>
              <a:t>AR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ทางการตลาดในอนาคต</a:t>
            </a:r>
            <a:endParaRPr lang="th-TH" dirty="0"/>
          </a:p>
        </p:txBody>
      </p:sp>
      <p:pic>
        <p:nvPicPr>
          <p:cNvPr id="2050" name="Picture 2" descr="http://www.augmentedplanet.com/wp-content/uploads/2010/12/tissot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06673"/>
            <a:ext cx="40576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nettes-rayban.optique-sergent.com/wp-content/uploads/2011/08/video_essay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48" y="4121696"/>
            <a:ext cx="40537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ppreview.in.th/files/2010/05/sansiri_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465" y="0"/>
            <a:ext cx="497086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h6.ggpht.com/_wS40_s20yY4/SyXTmTP3uNI/AAAAAAAAKC4/RfKWgClncR0/N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030" y="3356992"/>
            <a:ext cx="4991970" cy="32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85293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 </a:t>
            </a:r>
            <a:r>
              <a:rPr lang="th-TH" b="1" dirty="0" smtClean="0"/>
              <a:t>กับธุรกิจอสังหาริมทรัพย์ “แสนสิริ”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6087116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 </a:t>
            </a:r>
            <a:r>
              <a:rPr lang="th-TH" b="1" dirty="0" smtClean="0"/>
              <a:t>กับธุรกิจเฟอร์นิเจอร์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565" y="3839806"/>
            <a:ext cx="368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 </a:t>
            </a:r>
            <a:r>
              <a:rPr lang="th-TH" b="1" dirty="0" smtClean="0"/>
              <a:t>กับเครื่องใช้ส่วนบุคคล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511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Hologram Technology</a:t>
            </a:r>
            <a:br>
              <a:rPr lang="en-US" dirty="0" smtClean="0"/>
            </a:br>
            <a:r>
              <a:rPr lang="en-US" sz="2200" b="1" dirty="0"/>
              <a:t>Hologram Staff Have Arrived at UK </a:t>
            </a:r>
            <a:r>
              <a:rPr lang="en-US" sz="2200" b="1" dirty="0" smtClean="0"/>
              <a:t>Airports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5" name="WoS6Ho5O-Ho?version=3&amp;hl=th_TH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1760" y="1700808"/>
            <a:ext cx="6552728" cy="4914546"/>
          </a:xfrm>
          <a:prstGeom prst="rect">
            <a:avLst/>
          </a:prstGeom>
        </p:spPr>
      </p:pic>
      <p:pic>
        <p:nvPicPr>
          <p:cNvPr id="3076" name="Picture 4" descr="http://www.airport-int.com/upload/image_files/news/3009_manchester-airport-holographic-security-trials_content_Manchester_Airport_Holograms.jpg/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6" y="1700808"/>
            <a:ext cx="2212085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edorbit.com/media/uploads/2011/09/tech-090211-001-617x3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6" y="5222365"/>
            <a:ext cx="2203725" cy="13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3.amazonaws.com/readers/2012/01/19/the-television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58" y="3559629"/>
            <a:ext cx="2207295" cy="15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Marketing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628800"/>
            <a:ext cx="8928992" cy="5105400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ผลการสำรวจของเอแบคโพลล์ เรื่อง “การเล่นเกมคอมพิวเตอร์และเกมออนไลน์ผ่านอินเทอร์เน็ตในกลุ่มเยาวชน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พบว่า</a:t>
            </a:r>
            <a:r>
              <a:rPr lang="th-TH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ร้อย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ละ 93.5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ระบุเคยเล่นเกมและร้อยละ 6.5 ไม่เคยเล่น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เกม</a:t>
            </a:r>
          </a:p>
          <a:p>
            <a:pPr marL="114300" indent="0">
              <a:buNone/>
            </a:pPr>
            <a:r>
              <a:rPr lang="th-TH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การเล่นเกมคอมพิวเตอร์เป็นกิจกรรมที่เด็กและวัยรุ่นนิยมมากขึ้นทั่วโลก </a:t>
            </a:r>
            <a:endParaRPr lang="th-TH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ในส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หราชอาณาจักร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Phillips 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และคณะ พบว่าในปี ค.ศ.1995 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ร้อยละ 77.2 ของวัยรุ่นอายุ 11-16 ปี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เล่นเกมคอมพิวเตอร์  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Colwell 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และคณะ พบว่าในปี ค.ศ. 2000 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ร้อยละ 92 ของวัยรุ่นอายุ 12-14 ปี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เล่นเกมคอมพิวเตอร์ เป็นการเล่นเกมเฉลี่ย 3 ครั้งต่อสัปดาห์ และ 2.6 ชั่วโมงต่อ</a:t>
            </a:r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</a:t>
            </a:r>
          </a:p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ออสเตรเลีย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Durkin 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และคณะ พบว่าในปี ค.ศ.1999 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ร้อยละ 94 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ของวัยรุ่นอายุ 12-17 ปีทั่วประเทศเล่นเกม</a:t>
            </a:r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คอมพิวเตอร์</a:t>
            </a:r>
            <a:endParaRPr lang="th-TH" b="1" baseline="30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สหรัฐอเมริกา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 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สำรวจพฤติกรรมการเล่นเกมในนักเรียนมัธยมศึกษา 1-2 ในปี ค.ศ. 1993 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พบว่าร้อยละ 87.7 ของวัยรุ่นชาย</a:t>
            </a:r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</a:t>
            </a:r>
            <a:r>
              <a:rPr lang="th-TH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ร้อยละ 64.4 ของวัยรุ่นหญิงเล่นวิดีโอเกมที่</a:t>
            </a:r>
            <a:r>
              <a:rPr lang="th-TH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บ้าน</a:t>
            </a:r>
            <a:endParaRPr lang="th-TH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3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การประยุกต์โฆษณาเข้าไปไว้ในเกมส์</a:t>
            </a:r>
            <a:endParaRPr lang="th-TH" sz="4000" b="1" dirty="0"/>
          </a:p>
        </p:txBody>
      </p:sp>
      <p:pic>
        <p:nvPicPr>
          <p:cNvPr id="5122" name="Picture 2" descr="http://jscustom.theoldcomputer.com/images/manufacturers_systems/Nintendo/Game-and-Watch/717713nintendo-game-and-watch.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0" y="1515317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ddweb.com/wp-content/uploads/sub-com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484782"/>
            <a:ext cx="2486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ppssavvy.com/coca-cola/images/loadscre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97035"/>
            <a:ext cx="2880320" cy="21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ppssavvy.com/coca-cola/images/fanbla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259" y="3609356"/>
            <a:ext cx="5331903" cy="31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4.digitaltrends.com/wp-content/uploads/2011/02/nintendo-new-super-mario-bros-ds-art-screensho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7" y="5037197"/>
            <a:ext cx="3456384" cy="17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18006" y="1497035"/>
            <a:ext cx="21379" cy="53609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การใช้เกมส์กระตุ้นการซื้อสินค้า</a:t>
            </a:r>
            <a:endParaRPr lang="th-TH" sz="4000" b="1" dirty="0"/>
          </a:p>
        </p:txBody>
      </p:sp>
      <p:pic>
        <p:nvPicPr>
          <p:cNvPr id="6146" name="Picture 2" descr="http://a2.sphotos.ak.fbcdn.net/hphotos-ak-snc3/14340_207242377890_127610057890_3175855_180138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48472" cy="31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ph6fP8wVj3o/TCzq8hcH3tI/AAAAAAAAAHQ/-LHiHCEwIdM/s1600/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78118"/>
            <a:ext cx="4215598" cy="30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ronospark.com/wp-content/uploads/2011/03/Real-Racing-G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4803156"/>
            <a:ext cx="29623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4.bp.blogspot.com/-RCskO49ybhY/TsI22qVTmRI/AAAAAAAAADM/TQ1-Kwwma3w/s1600/real-racing-g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517" y="4803157"/>
            <a:ext cx="335499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whatsoniphone.com/wp-content/uploads/default_site_tree/r/e/a/RealRacingGTI_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326" y="4803156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Email-Marketing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964488" cy="498876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US" dirty="0" smtClean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 smtClean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 smtClean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endParaRPr lang="th-TH" sz="3000" b="1" dirty="0" smtClean="0"/>
          </a:p>
          <a:p>
            <a:endParaRPr lang="th-TH" sz="3500" b="1" dirty="0" smtClean="0"/>
          </a:p>
          <a:p>
            <a:r>
              <a:rPr lang="th-TH" sz="3500" b="1" dirty="0" smtClean="0"/>
              <a:t>อีเมล</a:t>
            </a:r>
            <a:r>
              <a:rPr lang="th-TH" sz="3500" b="1" dirty="0"/>
              <a:t>สร้างคอนเท็นท์ได้ตรงกลุ่ม</a:t>
            </a:r>
          </a:p>
          <a:p>
            <a:r>
              <a:rPr lang="th-TH" sz="3500" b="1" dirty="0" smtClean="0"/>
              <a:t>อีเมล</a:t>
            </a:r>
            <a:r>
              <a:rPr lang="th-TH" sz="3500" b="1" dirty="0"/>
              <a:t>ยังคงเป็นช่องทางการทำการตลาดไปอีกนานถึงปี 2015</a:t>
            </a:r>
          </a:p>
          <a:p>
            <a:r>
              <a:rPr lang="en-US" sz="3000" b="1" dirty="0"/>
              <a:t>B2B </a:t>
            </a:r>
            <a:r>
              <a:rPr lang="th-TH" sz="3000" b="1" dirty="0"/>
              <a:t>คือกลุ่มที่เหมาะสมที่สุดในการใช้ </a:t>
            </a:r>
            <a:r>
              <a:rPr lang="en-US" sz="3000" b="1" dirty="0"/>
              <a:t>E-Mail Marketing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b="1" u="sng" dirty="0" smtClean="0"/>
              <a:t>Source </a:t>
            </a:r>
            <a:r>
              <a:rPr lang="en-US" sz="1800" dirty="0" smtClean="0"/>
              <a:t>: Daydev.com </a:t>
            </a:r>
          </a:p>
          <a:p>
            <a:pPr marL="114300" indent="0">
              <a:buNone/>
            </a:pPr>
            <a:r>
              <a:rPr lang="en-US" sz="1800" dirty="0" smtClean="0">
                <a:hlinkClick r:id="rId2"/>
              </a:rPr>
              <a:t>http://www.daydev.com/social-media-marketing/marketing-ideas/691-digital-marketing-email-marketing.html</a:t>
            </a:r>
            <a:r>
              <a:rPr lang="en-US" sz="1800" dirty="0" smtClean="0"/>
              <a:t> </a:t>
            </a:r>
            <a:endParaRPr lang="th-TH" dirty="0"/>
          </a:p>
        </p:txBody>
      </p:sp>
      <p:pic>
        <p:nvPicPr>
          <p:cNvPr id="6146" name="Picture 2" descr="E-Mail Marketing การตลาดคลาสสิคกระจายคอนเท็นท์ตรงกลุ่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1" y="1617130"/>
            <a:ext cx="5580112" cy="28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บริการ E-Mail Marketing ดีๆจาก MailChimp ฟรีครับ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423" y="1617130"/>
            <a:ext cx="3466061" cy="28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3423" y="4452431"/>
            <a:ext cx="346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u="sng" dirty="0">
                <a:hlinkClick r:id="rId5" tooltip="MAIL CHIMP"/>
              </a:rPr>
              <a:t>http://www.mailchimp.com</a:t>
            </a:r>
            <a:r>
              <a:rPr lang="en-US" sz="1600" dirty="0"/>
              <a:t> 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24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Baby boomer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628800"/>
            <a:ext cx="4824535" cy="273204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&gt;45</a:t>
            </a:r>
          </a:p>
          <a:p>
            <a:r>
              <a:rPr lang="th-TH" sz="3200" b="1" dirty="0"/>
              <a:t>คนกลุ่มนี้เกิดตอนหลัง</a:t>
            </a:r>
            <a:r>
              <a:rPr lang="th-TH" sz="3200" b="1" dirty="0" smtClean="0"/>
              <a:t>สงครามโลก </a:t>
            </a:r>
            <a:r>
              <a:rPr lang="en-US" sz="3200" b="1" dirty="0" smtClean="0"/>
              <a:t>II</a:t>
            </a:r>
            <a:r>
              <a:rPr lang="th-TH" sz="3200" b="1" dirty="0" smtClean="0"/>
              <a:t> </a:t>
            </a:r>
            <a:endParaRPr lang="th-TH" sz="3200" b="1" dirty="0"/>
          </a:p>
          <a:p>
            <a:r>
              <a:rPr lang="th-TH" sz="3200" b="1" dirty="0" smtClean="0"/>
              <a:t>พ่อแม่แต่งงานกันเยอะจึงมีลูกกันเยอะ</a:t>
            </a:r>
          </a:p>
          <a:p>
            <a:r>
              <a:rPr lang="th-TH" sz="3200" b="1" dirty="0" smtClean="0"/>
              <a:t>คนรุ่นนี้มีจำนวนมากและกลายเป็นกลุ่มคนที่มีความสำคัญกับโลกมากมาย</a:t>
            </a:r>
          </a:p>
        </p:txBody>
      </p:sp>
      <p:pic>
        <p:nvPicPr>
          <p:cNvPr id="2050" name="Picture 2" descr="http://babyboomerera.blogetery.com/files/2010/06/baby-boomer-era-image-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727" y="1700808"/>
            <a:ext cx="4065273" cy="51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" y="4360847"/>
            <a:ext cx="2808312" cy="2464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178" y="5421020"/>
            <a:ext cx="2226731" cy="14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appraisal</a:t>
            </a:r>
            <a:br>
              <a:rPr lang="en-US" dirty="0" smtClean="0"/>
            </a:br>
            <a:r>
              <a:rPr lang="en-US" dirty="0" smtClean="0"/>
              <a:t>of e-Marketing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ym typeface="Wingdings"/>
              </a:rPr>
              <a:t></a:t>
            </a:r>
            <a:r>
              <a:rPr lang="th-TH" dirty="0"/>
              <a:t> </a:t>
            </a:r>
            <a:r>
              <a:rPr lang="en-US" b="1" dirty="0"/>
              <a:t>Monitoring Visitors’ Traffic </a:t>
            </a:r>
            <a:r>
              <a:rPr lang="th-TH" b="1" dirty="0"/>
              <a:t>ด้วย </a:t>
            </a:r>
            <a:r>
              <a:rPr lang="en-US" b="1" dirty="0"/>
              <a:t>Web Analytics </a:t>
            </a:r>
          </a:p>
          <a:p>
            <a:pPr marL="114300" indent="0">
              <a:buNone/>
            </a:pPr>
            <a:r>
              <a:rPr lang="en-US" dirty="0"/>
              <a:t>Web Analytics Software </a:t>
            </a:r>
            <a:r>
              <a:rPr lang="th-TH" dirty="0"/>
              <a:t>เป็นเครื่องมือพื้นฐาน</a:t>
            </a:r>
            <a:r>
              <a:rPr lang="en-US" dirty="0"/>
              <a:t>/</a:t>
            </a:r>
            <a:r>
              <a:rPr lang="th-TH" dirty="0"/>
              <a:t>มาตรฐานสำหรับวัดประเมินและติดตามการเข้าชม </a:t>
            </a:r>
            <a:r>
              <a:rPr lang="en-US" dirty="0"/>
              <a:t>website </a:t>
            </a:r>
            <a:r>
              <a:rPr lang="th-TH" dirty="0"/>
              <a:t>ของผู้ชม ช่วย</a:t>
            </a:r>
            <a:r>
              <a:rPr lang="en-US" dirty="0"/>
              <a:t> track </a:t>
            </a:r>
            <a:r>
              <a:rPr lang="th-TH" dirty="0"/>
              <a:t>ข้อมูลการเข้าชม </a:t>
            </a:r>
            <a:r>
              <a:rPr lang="en-US" dirty="0"/>
              <a:t>website </a:t>
            </a:r>
            <a:r>
              <a:rPr lang="th-TH" dirty="0"/>
              <a:t>และเก็บรายงานสถิติให้รู้ว่า </a:t>
            </a:r>
            <a:endParaRPr lang="en-US" dirty="0"/>
          </a:p>
          <a:p>
            <a:pPr lvl="1"/>
            <a:r>
              <a:rPr lang="en-US" u="sng" dirty="0"/>
              <a:t>how user got there and when they come from </a:t>
            </a:r>
            <a:r>
              <a:rPr lang="th-TH" dirty="0"/>
              <a:t>ผู้ชมมาจากไหน เข้าชมเมื่อใด</a:t>
            </a:r>
            <a:r>
              <a:rPr lang="th-TH" b="1" dirty="0"/>
              <a:t> </a:t>
            </a:r>
            <a:endParaRPr lang="en-US" dirty="0"/>
          </a:p>
          <a:p>
            <a:pPr lvl="1"/>
            <a:r>
              <a:rPr lang="en-US" u="sng" dirty="0"/>
              <a:t>what pages they went to </a:t>
            </a:r>
            <a:r>
              <a:rPr lang="en-US" u="sng" dirty="0">
                <a:sym typeface="Wingdings"/>
              </a:rPr>
              <a:t></a:t>
            </a:r>
            <a:r>
              <a:rPr lang="en-US" u="sng" dirty="0"/>
              <a:t> click through </a:t>
            </a:r>
            <a:r>
              <a:rPr lang="th-TH" dirty="0"/>
              <a:t>ผู้ชมเข้าชมหน้าใด ดูข้อมูลเนื้อหาส่วนใด </a:t>
            </a:r>
            <a:endParaRPr lang="en-US" dirty="0"/>
          </a:p>
          <a:p>
            <a:pPr lvl="1"/>
            <a:r>
              <a:rPr lang="en-US" u="sng" dirty="0"/>
              <a:t>what they clicked, downloaded, viewed </a:t>
            </a:r>
            <a:r>
              <a:rPr lang="en-US" u="sng" dirty="0">
                <a:sym typeface="Wingdings"/>
              </a:rPr>
              <a:t></a:t>
            </a:r>
            <a:r>
              <a:rPr lang="en-US" u="sng" dirty="0"/>
              <a:t> visitor patterns </a:t>
            </a:r>
            <a:r>
              <a:rPr lang="th-TH" dirty="0"/>
              <a:t>รูปแบบการใช้ </a:t>
            </a:r>
            <a:r>
              <a:rPr lang="en-US" dirty="0"/>
              <a:t>website </a:t>
            </a:r>
            <a:r>
              <a:rPr lang="th-TH" dirty="0"/>
              <a:t>ของผู้ชม ให้ความสนใจข้อมูลใดใน </a:t>
            </a:r>
            <a:r>
              <a:rPr lang="en-US" dirty="0"/>
              <a:t>website </a:t>
            </a:r>
            <a:r>
              <a:rPr lang="th-TH" dirty="0"/>
              <a:t>เป็นพิเศษ </a:t>
            </a:r>
            <a:endParaRPr lang="en-US" dirty="0"/>
          </a:p>
          <a:p>
            <a:pPr lvl="1"/>
            <a:r>
              <a:rPr lang="en-US" u="sng" dirty="0"/>
              <a:t>how long they stayed </a:t>
            </a:r>
            <a:r>
              <a:rPr lang="en-US" u="sng" dirty="0">
                <a:sym typeface="Wingdings"/>
              </a:rPr>
              <a:t></a:t>
            </a:r>
            <a:r>
              <a:rPr lang="en-US" u="sng" dirty="0"/>
              <a:t> length of time spent on a page or site</a:t>
            </a:r>
            <a:r>
              <a:rPr lang="th-TH" u="sng" dirty="0"/>
              <a:t> </a:t>
            </a:r>
            <a:r>
              <a:rPr lang="th-TH" dirty="0"/>
              <a:t>ผู้ชมใช้เวลาในแต่ละหน้า แต่ละครั้งอย่างไร </a:t>
            </a:r>
            <a:endParaRPr lang="en-US" dirty="0"/>
          </a:p>
          <a:p>
            <a:pPr lvl="1"/>
            <a:r>
              <a:rPr lang="en-GB" u="sng" dirty="0"/>
              <a:t>which pages are most popular?</a:t>
            </a:r>
            <a:r>
              <a:rPr lang="en-GB" dirty="0"/>
              <a:t> </a:t>
            </a:r>
            <a:r>
              <a:rPr lang="th-TH" dirty="0"/>
              <a:t>หน้าใดของ </a:t>
            </a:r>
            <a:r>
              <a:rPr lang="en-US" dirty="0"/>
              <a:t>website </a:t>
            </a:r>
            <a:r>
              <a:rPr lang="th-TH" dirty="0"/>
              <a:t>ที่ผู้ชมเข้าชมมากที่สุด </a:t>
            </a:r>
            <a:endParaRPr lang="en-US" dirty="0"/>
          </a:p>
          <a:p>
            <a:pPr lvl="1"/>
            <a:r>
              <a:rPr lang="en-US" u="sng" dirty="0"/>
              <a:t>how they interact with the website </a:t>
            </a:r>
            <a:r>
              <a:rPr lang="th-TH" dirty="0"/>
              <a:t>ผู้ชมใช้งาน</a:t>
            </a:r>
            <a:r>
              <a:rPr lang="en-US" dirty="0"/>
              <a:t>/</a:t>
            </a:r>
            <a:r>
              <a:rPr lang="th-TH" dirty="0"/>
              <a:t>มีปฏิสัมพันธ์กับ </a:t>
            </a:r>
            <a:r>
              <a:rPr lang="en-US" dirty="0"/>
              <a:t>website </a:t>
            </a:r>
            <a:r>
              <a:rPr lang="th-TH" dirty="0"/>
              <a:t>อย่างไร </a:t>
            </a:r>
            <a:endParaRPr lang="en-US" dirty="0"/>
          </a:p>
          <a:p>
            <a:pPr lvl="1"/>
            <a:r>
              <a:rPr lang="en-US" u="sng" dirty="0"/>
              <a:t>what they bought </a:t>
            </a:r>
            <a:r>
              <a:rPr lang="en-US" u="sng" dirty="0">
                <a:sym typeface="Wingdings"/>
              </a:rPr>
              <a:t></a:t>
            </a:r>
            <a:r>
              <a:rPr lang="en-US" u="sng" dirty="0"/>
              <a:t> conversions to sales </a:t>
            </a:r>
            <a:r>
              <a:rPr lang="th-TH" dirty="0"/>
              <a:t>ผู้ชมซื้อหรือไม่ ซื้ออะไร ซื้ออย่างไร </a:t>
            </a:r>
            <a:endParaRPr lang="en-US" dirty="0"/>
          </a:p>
          <a:p>
            <a:pPr lvl="1"/>
            <a:r>
              <a:rPr lang="en-GB" u="sng" dirty="0"/>
              <a:t>what pages are primary exit pages for your site?</a:t>
            </a:r>
            <a:r>
              <a:rPr lang="th-TH" u="sng" dirty="0"/>
              <a:t> </a:t>
            </a:r>
            <a:r>
              <a:rPr lang="th-TH" dirty="0"/>
              <a:t>ผู้ชมออกจาก </a:t>
            </a:r>
            <a:r>
              <a:rPr lang="en-US" dirty="0"/>
              <a:t>website </a:t>
            </a:r>
            <a:r>
              <a:rPr lang="th-TH" dirty="0"/>
              <a:t>ที่หน้าอะไร </a:t>
            </a:r>
            <a:endParaRPr lang="en-US" dirty="0"/>
          </a:p>
          <a:p>
            <a:pPr marL="11430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75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Analytic/</a:t>
            </a:r>
            <a:br>
              <a:rPr lang="en-US" dirty="0" smtClean="0"/>
            </a:br>
            <a:r>
              <a:rPr lang="en-US" dirty="0" smtClean="0"/>
              <a:t>Free web analytic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50" y="1484784"/>
            <a:ext cx="8656822" cy="54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Traffic, Referring Traffic, Search Engine </a:t>
            </a:r>
            <a:r>
              <a:rPr lang="en-US" dirty="0" smtClean="0"/>
              <a:t>Traffic and Others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229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Traffic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หมายถึง การที่ผู้ชมกรอก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URL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browser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เพื่อเข้าถึง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โดยตรง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(direct access)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Referral </a:t>
            </a:r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Traffic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หมายถึง การที่ผู้ชมเข้ามาสู่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ผ่านการบอกต่อหรือ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มาจาก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อื่นๆ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Engine Traffic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หมายถึง การที่ผู้ชมเข้ามาสู่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โดยการค้นหาผ่าน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Engine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SEO: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 Engine Optimization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SEM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Search Engine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Marketing)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 Click (PPC)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จ่ายเมื่อมีผู้ชม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click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ผ่านโฆษณาเข้ามาสู่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ตามอัตราที่ตกลงกัน </a:t>
            </a:r>
            <a:endParaRPr lang="th-TH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Keyword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Auction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เป็นการประมูลเพื่อได้สิทธิแสดงโฆษณาในช่วงเวลาหนึ่งที่มีผู้ค้นหาด้วย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keyword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ที่ประมูลชนะมาได้ </a:t>
            </a:r>
            <a:endParaRPr lang="th-TH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วัดประเมินใช้เครื่องมือของ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ผู้ให้บริการ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เช่น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AdWords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Program </a:t>
            </a:r>
            <a:endParaRPr 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วิธีประเมินแบบอื่นๆ (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112568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โฆษณา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Banner Ad, Web Banner, Pop-up Ad, Image Ad, Banner Exchange, Text Link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Affiliate Program</a:t>
            </a:r>
          </a:p>
          <a:p>
            <a:pPr lvl="0"/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โฆษณา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โดยตรง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ผู้รับวาง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banner/link 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วัด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ประเมินใช้โปรแกรมจับการนำเสนอของ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Ad Agency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ผู้รับวางโฆษณานั้นเอง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เช่น 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Cost-per-Thousand</a:t>
            </a: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หรือ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Cost-per-Mille</a:t>
            </a: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(CPM)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จ่ายเมื่อโฆษณาถูกนำเสนอทุก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1,000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 ตามอัตราที่ตกลงกัน หรือ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Cost-per-Impression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จ่ายตามจำนวนครั้งที่โฆษณาถูกพบเห็น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Cost-per-Click (CPC)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จ่ายเมื่อผู้ชม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click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ผ่านโฆษณาเข้ามาถึง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Cost-per-Action (CPA) </a:t>
            </a: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Cost-per-Lead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จ่ายเมื่อผู้ชมมี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อย่างใดอย่างหนึ่งตามเงื่อนไขที่กำหนด เช่น กรอกแบบฟอร์ม กรอกที่อยู่ สมัครสมาชิก ซื้อสินค้า เป็นต้น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ผู้ซื้อโฆษณาจึงจ่ายเงินให้กับ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Ad Agency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ผู้รับวางโฆษณา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260649"/>
            <a:ext cx="8260672" cy="765720"/>
          </a:xfrm>
        </p:spPr>
        <p:txBody>
          <a:bodyPr/>
          <a:lstStyle/>
          <a:p>
            <a:r>
              <a:rPr lang="en-US" dirty="0" smtClean="0"/>
              <a:t>Truehis.net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368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64088" y="4509120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6300192" y="2512060"/>
            <a:ext cx="936104" cy="1997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2120" y="19888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เครื่องมือของ </a:t>
            </a:r>
            <a:r>
              <a:rPr lang="en-US" dirty="0" err="1" smtClean="0"/>
              <a:t>Truehits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52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สถิติที่เก็บได้เพื่อศึกษาพฤติกรรมลูกค้า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497363"/>
          </a:xfrm>
        </p:spPr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จำนวนคนที่เข้าเว็บไซต์ (ต่อ ชม. วัน  เดือน ปี)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คนที่เข้าเว็บมาจากแหล่งใด (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Country, Web ,Search engine)</a:t>
            </a:r>
            <a:endParaRPr lang="th-TH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เข้าถึงเว็บได้ด้วยอะไร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(Browser , OS , Size of screen pixel)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885309"/>
            <a:ext cx="63367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appraisal</a:t>
            </a:r>
            <a:br>
              <a:rPr lang="en-US" dirty="0" smtClean="0"/>
            </a:br>
            <a:r>
              <a:rPr lang="en-US" dirty="0" smtClean="0"/>
              <a:t>of e-Marketing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/>
              </a:rPr>
              <a:t>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Monitoring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Social Media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2.0 (UGC web)]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&amp;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rating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ให้ผล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ทั้งบวกและลบต่อ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ได้ 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เกี่ยวกับ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สินค้าและบริการนั้น ถูกสร้างขึ้นด้วยผู้บริโภคที่มีความรู้ด้าน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ICT (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Prosumer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 Creator) </a:t>
            </a:r>
            <a:endParaRPr lang="th-TH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เกินการ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ควบคุม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ของโดยเจ้าของ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website </a:t>
            </a:r>
            <a:endParaRPr lang="th-TH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นักการตลาด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 2.0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จึงจำเป็นต้องติดตามตรวจสอบว่ามีใครพูด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ถึงองค์กรอย่างไรบ้าง</a:t>
            </a:r>
          </a:p>
          <a:p>
            <a:pPr lvl="1"/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ดี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หรือร้าย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 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ของเราได้รับความสนใจ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หรือไม่</a:t>
            </a:r>
          </a:p>
          <a:p>
            <a:pPr lvl="1"/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ผู้บริโภค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ตอบสนองต่อ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campaign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การตลาด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ส่งเสริมการขายที่เรา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launch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ออกไป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อย่างไร</a:t>
            </a:r>
            <a:endParaRPr lang="th-TH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5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Media Monitoring Tools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52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Google </a:t>
            </a:r>
            <a:r>
              <a:rPr lang="en-US" b="1" dirty="0"/>
              <a:t>Alerts</a:t>
            </a:r>
            <a:r>
              <a:rPr lang="th-TH" b="1" dirty="0"/>
              <a:t> </a:t>
            </a:r>
            <a:r>
              <a:rPr lang="en-US" u="sng" dirty="0">
                <a:hlinkClick r:id="rId2"/>
              </a:rPr>
              <a:t>www.google.com/alerts</a:t>
            </a:r>
            <a:r>
              <a:rPr lang="en-US" i="1" dirty="0"/>
              <a:t> </a:t>
            </a:r>
            <a:endParaRPr lang="en-US" i="1" dirty="0" smtClean="0"/>
          </a:p>
          <a:p>
            <a:pPr lvl="0"/>
            <a:r>
              <a:rPr lang="en-US" b="1" dirty="0" smtClean="0"/>
              <a:t>Twitter </a:t>
            </a:r>
            <a:r>
              <a:rPr lang="en-US" b="1" dirty="0"/>
              <a:t>Advanced Search</a:t>
            </a:r>
            <a:r>
              <a:rPr lang="th-TH" b="1" dirty="0"/>
              <a:t> </a:t>
            </a:r>
            <a:endParaRPr lang="en-US" b="1" dirty="0"/>
          </a:p>
          <a:p>
            <a:pPr lvl="0"/>
            <a:r>
              <a:rPr lang="en-US" b="1" dirty="0" smtClean="0"/>
              <a:t>Ice </a:t>
            </a:r>
            <a:r>
              <a:rPr lang="en-US" b="1" dirty="0"/>
              <a:t>Rocket </a:t>
            </a:r>
            <a:r>
              <a:rPr lang="en-US" u="sng" dirty="0">
                <a:hlinkClick r:id="rId3"/>
              </a:rPr>
              <a:t>www.icerocket.com</a:t>
            </a:r>
            <a:r>
              <a:rPr lang="en-US" dirty="0"/>
              <a:t> – blog tracker </a:t>
            </a:r>
          </a:p>
          <a:p>
            <a:pPr lvl="0"/>
            <a:r>
              <a:rPr lang="en-US" b="1" dirty="0"/>
              <a:t>Addict-o-</a:t>
            </a:r>
            <a:r>
              <a:rPr lang="en-US" b="1" dirty="0" err="1"/>
              <a:t>Matic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http://addictomatic.com</a:t>
            </a:r>
            <a:r>
              <a:rPr lang="en-US" dirty="0"/>
              <a:t> - searches lots of social sites on the web for the latest news, blog posts, videos and images</a:t>
            </a:r>
          </a:p>
          <a:p>
            <a:pPr lvl="0"/>
            <a:r>
              <a:rPr lang="en-US" b="1" dirty="0" err="1"/>
              <a:t>Boardtracker</a:t>
            </a:r>
            <a:r>
              <a:rPr lang="th-TH" dirty="0"/>
              <a:t> </a:t>
            </a:r>
            <a:r>
              <a:rPr lang="en-US" u="sng" dirty="0">
                <a:hlinkClick r:id="rId5"/>
              </a:rPr>
              <a:t>www.boardtracker.com</a:t>
            </a:r>
            <a:r>
              <a:rPr lang="en-US" dirty="0"/>
              <a:t> </a:t>
            </a:r>
            <a:r>
              <a:rPr lang="en-US" dirty="0" err="1"/>
              <a:t>rorum</a:t>
            </a:r>
            <a:r>
              <a:rPr lang="en-US" dirty="0"/>
              <a:t> search &amp; track all threads on all forums and boards</a:t>
            </a:r>
          </a:p>
          <a:p>
            <a:pPr lvl="0"/>
            <a:r>
              <a:rPr lang="en-US" b="1" dirty="0" err="1"/>
              <a:t>Twazzup</a:t>
            </a:r>
            <a:r>
              <a:rPr lang="th-TH" dirty="0"/>
              <a:t> </a:t>
            </a:r>
            <a:r>
              <a:rPr lang="en-US" u="sng" dirty="0">
                <a:hlinkClick r:id="rId6"/>
              </a:rPr>
              <a:t>www.twazzup.com</a:t>
            </a:r>
            <a:r>
              <a:rPr lang="en-US" dirty="0"/>
              <a:t> online application that searches Twitter for relevant news and information.</a:t>
            </a:r>
          </a:p>
          <a:p>
            <a:pPr lvl="0"/>
            <a:r>
              <a:rPr lang="en-US" b="1" dirty="0"/>
              <a:t>Social Mention </a:t>
            </a:r>
            <a:r>
              <a:rPr lang="en-US" u="sng" dirty="0">
                <a:hlinkClick r:id="rId7"/>
              </a:rPr>
              <a:t>www.socialmention.com</a:t>
            </a:r>
            <a:r>
              <a:rPr lang="en-US" dirty="0"/>
              <a:t> social media search engine that searches user-generated content such as blogs, comments, bookmarks, events, news, videos, etc.</a:t>
            </a:r>
          </a:p>
          <a:p>
            <a:pPr lvl="0"/>
            <a:r>
              <a:rPr lang="en-US" b="1" dirty="0" err="1"/>
              <a:t>HootSuite</a:t>
            </a:r>
            <a:r>
              <a:rPr lang="th-TH" dirty="0"/>
              <a:t> </a:t>
            </a:r>
            <a:r>
              <a:rPr lang="en-US" u="sng" dirty="0">
                <a:hlinkClick r:id="rId8"/>
              </a:rPr>
              <a:t>http://hootsuite.com</a:t>
            </a:r>
            <a:r>
              <a:rPr lang="en-US" dirty="0"/>
              <a:t> a social media dashboard for managing Twitter, Facebook, </a:t>
            </a:r>
            <a:r>
              <a:rPr lang="en-US" dirty="0" err="1"/>
              <a:t>Linkedin</a:t>
            </a:r>
            <a:r>
              <a:rPr lang="en-US" dirty="0"/>
              <a:t>, </a:t>
            </a:r>
            <a:r>
              <a:rPr lang="en-US" dirty="0" err="1"/>
              <a:t>Wordpress</a:t>
            </a:r>
            <a:r>
              <a:rPr lang="en-US" dirty="0"/>
              <a:t> and more</a:t>
            </a:r>
          </a:p>
          <a:p>
            <a:pPr lvl="0"/>
            <a:r>
              <a:rPr lang="en-US" b="1" dirty="0" err="1"/>
              <a:t>Tweetdeck</a:t>
            </a:r>
            <a:r>
              <a:rPr lang="th-TH" b="1" dirty="0"/>
              <a:t> </a:t>
            </a:r>
            <a:r>
              <a:rPr lang="en-US" u="sng" dirty="0">
                <a:hlinkClick r:id="rId9"/>
              </a:rPr>
              <a:t>www.tweetdeck.com</a:t>
            </a:r>
            <a:r>
              <a:rPr lang="en-US" dirty="0"/>
              <a:t> personal browser for staying in touch with what's happening now, connecting you with your contacts across Twitter, Facebook, MySpace</a:t>
            </a:r>
          </a:p>
          <a:p>
            <a:r>
              <a:rPr lang="en-US" b="1" dirty="0" err="1"/>
              <a:t>Klout</a:t>
            </a:r>
            <a:r>
              <a:rPr lang="en-US" dirty="0"/>
              <a:t> </a:t>
            </a:r>
            <a:r>
              <a:rPr lang="en-US" u="sng" dirty="0">
                <a:hlinkClick r:id="rId10"/>
              </a:rPr>
              <a:t>http://klout.com</a:t>
            </a:r>
            <a:r>
              <a:rPr lang="en-US" dirty="0"/>
              <a:t> social media analytics to measure a user's influence across their </a:t>
            </a:r>
            <a:r>
              <a:rPr lang="en-US" dirty="0" smtClean="0"/>
              <a:t>social network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9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society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62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533400"/>
            <a:ext cx="8534400" cy="5897562"/>
          </a:xfrm>
          <a:prstGeom prst="roundRect">
            <a:avLst>
              <a:gd name="adj" fmla="val 529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5000"/>
              </a:lnSpc>
              <a:spcAft>
                <a:spcPct val="5000"/>
              </a:spcAft>
            </a:pP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1773"/>
            <a:ext cx="9144000" cy="583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88776" y="6449181"/>
            <a:ext cx="15504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900" dirty="0" smtClean="0"/>
              <a:t>ที่มา </a:t>
            </a:r>
            <a:r>
              <a:rPr lang="en-US" sz="900" dirty="0" smtClean="0"/>
              <a:t>http://www.veedvil.com/</a:t>
            </a:r>
            <a:endParaRPr lang="en-US" sz="900" dirty="0"/>
          </a:p>
        </p:txBody>
      </p:sp>
      <p:pic>
        <p:nvPicPr>
          <p:cNvPr id="20" name="Picture 2" descr="http://www.supportprojectpet.com/images/content/pagebuilder/11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648280" cy="16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220071" y="4077072"/>
            <a:ext cx="720081" cy="2780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055"/>
            <a:ext cx="9143999" cy="10394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 smtClean="0"/>
              <a:t>ผู้สูงวัยมีอัตราการเข้าใช้ </a:t>
            </a:r>
            <a:r>
              <a:rPr lang="en-US" sz="3600" b="1" dirty="0" smtClean="0"/>
              <a:t>Facebook </a:t>
            </a:r>
            <a:r>
              <a:rPr lang="th-TH" sz="3600" b="1" dirty="0" smtClean="0"/>
              <a:t>เพิ่มขึ้น</a:t>
            </a:r>
            <a:endParaRPr lang="th-TH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4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357408" cy="1039427"/>
          </a:xfrm>
        </p:spPr>
        <p:txBody>
          <a:bodyPr/>
          <a:lstStyle/>
          <a:p>
            <a:r>
              <a:rPr lang="en-US" b="1" dirty="0" smtClean="0"/>
              <a:t>X-Generation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2" y="1628800"/>
            <a:ext cx="4765590" cy="511256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30-45</a:t>
            </a:r>
          </a:p>
          <a:p>
            <a:r>
              <a:rPr lang="th-TH" sz="2800" b="1" dirty="0" smtClean="0"/>
              <a:t>กลุ่มคนที่เกิดหลังปี </a:t>
            </a:r>
            <a:r>
              <a:rPr lang="en-US" sz="2800" b="1" dirty="0" smtClean="0"/>
              <a:t>1970-80s</a:t>
            </a:r>
          </a:p>
          <a:p>
            <a:r>
              <a:rPr lang="th-TH" sz="2800" b="1" dirty="0" smtClean="0"/>
              <a:t>กลุ่มวัยทำงานในปัจจุบันและเป็นครูของพวกเรา</a:t>
            </a:r>
          </a:p>
          <a:p>
            <a:r>
              <a:rPr lang="th-TH" sz="2800" b="1" dirty="0" smtClean="0"/>
              <a:t>เป็นกลุ่มคนที่</a:t>
            </a:r>
            <a:r>
              <a:rPr lang="th-TH" sz="2800" b="1" dirty="0"/>
              <a:t>มี</a:t>
            </a:r>
            <a:r>
              <a:rPr lang="th-TH" sz="2800" b="1" dirty="0" smtClean="0"/>
              <a:t>บทบาทสำคัญใน</a:t>
            </a:r>
            <a:r>
              <a:rPr lang="th-TH" sz="2800" b="1" dirty="0"/>
              <a:t>การขับเคลื่อน</a:t>
            </a:r>
            <a:r>
              <a:rPr lang="th-TH" sz="2800" b="1" dirty="0" smtClean="0"/>
              <a:t>เศรษฐกิจและสังคมของโลกในขณะนี้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4264"/>
            <a:ext cx="2555776" cy="1916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4283968" cy="3269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114979"/>
            <a:ext cx="4283968" cy="3755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960808"/>
            <a:ext cx="2546378" cy="19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"/>
            <a:ext cx="7236296" cy="7286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4000" b="1" dirty="0" smtClean="0"/>
              <a:t>แนวโน้มประชากรโลก</a:t>
            </a:r>
            <a:endParaRPr lang="th-TH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" y="0"/>
            <a:ext cx="1883973" cy="68482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728648"/>
            <a:ext cx="6336704" cy="61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ตู้เกมส์เริ่มระบาดในหมู่คนชราญี่ปุ่น</a:t>
            </a:r>
            <a:endParaRPr lang="th-TH" sz="4000" b="1" dirty="0"/>
          </a:p>
        </p:txBody>
      </p:sp>
      <p:pic>
        <p:nvPicPr>
          <p:cNvPr id="10242" name="Picture 2" descr="เกมตู้ระบาดในหมู่คนชราญี่ปุ่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8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009" y="63093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hlinkClick r:id="rId3"/>
              </a:rPr>
              <a:t>Source 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://life.voicetv.co.th/living/27962.html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4295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3" y="809328"/>
            <a:ext cx="9073007" cy="604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79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การคิดเพื่อคนชรา</a:t>
            </a:r>
            <a:r>
              <a:rPr lang="en-US" sz="4400" b="1" dirty="0" smtClean="0"/>
              <a:t>-</a:t>
            </a:r>
            <a:r>
              <a:rPr lang="th-TH" sz="4400" b="1" dirty="0" smtClean="0"/>
              <a:t>ผู้ด้อยโอกาส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 smtClean="0"/>
              <a:t>(Aging / Disable people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8219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ww.askdeb.com/beauty/skin/anti-aging/anti-aging-skin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3" y="3857625"/>
            <a:ext cx="46053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entrepreneur.com/microsites/trends/2010/images/trend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307181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47625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Franklin Gothic Book" pitchFamily="34" charset="0"/>
                <a:cs typeface="Cordia New" pitchFamily="34" charset="-34"/>
                <a:hlinkClick r:id="rId4"/>
              </a:rPr>
              <a:t>http://www.entrepreneur.com/trends/index.html</a:t>
            </a:r>
            <a:endParaRPr lang="th-TH" sz="1600">
              <a:latin typeface="Franklin Gothic Book" pitchFamily="34" charset="0"/>
              <a:cs typeface="LilyUPC" pitchFamily="34" charset="-34"/>
            </a:endParaRPr>
          </a:p>
        </p:txBody>
      </p:sp>
      <p:pic>
        <p:nvPicPr>
          <p:cNvPr id="13317" name="Picture 4" descr="http://www.futuresmag.com/Issues/2010/July-2010/PublishingImages/HOT_Gold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96838"/>
            <a:ext cx="47291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health_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059238"/>
            <a:ext cx="4568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6000750" y="6143625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dirty="0">
                <a:latin typeface="Franklin Gothic Book" pitchFamily="34" charset="0"/>
                <a:cs typeface="Cordia New" pitchFamily="34" charset="-34"/>
              </a:rPr>
              <a:t>Anti - Aging</a:t>
            </a:r>
            <a:endParaRPr lang="th-TH">
              <a:latin typeface="Franklin Gothic Book" pitchFamily="34" charset="0"/>
              <a:cs typeface="LilyUPC" pitchFamily="34" charset="-34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57188" y="607218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Franklin Gothic Book" pitchFamily="34" charset="0"/>
                <a:cs typeface="Cordia New" pitchFamily="34" charset="-34"/>
              </a:rPr>
              <a:t>Health Food</a:t>
            </a:r>
            <a:endParaRPr lang="th-TH" b="1">
              <a:solidFill>
                <a:schemeClr val="bg1"/>
              </a:solidFill>
              <a:latin typeface="Franklin Gothic Book" pitchFamily="34" charset="0"/>
              <a:cs typeface="LilyUPC" pitchFamily="34" charset="-34"/>
            </a:endParaRPr>
          </a:p>
        </p:txBody>
      </p:sp>
      <p:pic>
        <p:nvPicPr>
          <p:cNvPr id="13321" name="Picture 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0"/>
            <a:ext cx="28146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http://www.finalexpensequotes.com/Older-Couple-on-Por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425575"/>
            <a:ext cx="187166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 descr="http://www.101medicalpractice.scot.nhs.uk/userfiles/image/elderl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588" y="1412875"/>
            <a:ext cx="16494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1"/>
          <p:cNvSpPr txBox="1">
            <a:spLocks noChangeArrowheads="1"/>
          </p:cNvSpPr>
          <p:nvPr/>
        </p:nvSpPr>
        <p:spPr bwMode="auto">
          <a:xfrm rot="-5400000">
            <a:off x="4715669" y="1034256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/>
              <a:t>Match &amp;Dating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2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ntrepreneur.com/microsites/trends/2010/images/trend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20002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6667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Franklin Gothic Book" pitchFamily="34" charset="0"/>
                <a:cs typeface="Cordia New" pitchFamily="34" charset="-34"/>
                <a:hlinkClick r:id="rId3"/>
              </a:rPr>
              <a:t>http://www.entrepreneur.com/trends/index.html</a:t>
            </a:r>
            <a:endParaRPr lang="th-TH" sz="1600">
              <a:latin typeface="Franklin Gothic Book" pitchFamily="34" charset="0"/>
              <a:cs typeface="LilyUPC" pitchFamily="34" charset="-34"/>
            </a:endParaRPr>
          </a:p>
        </p:txBody>
      </p:sp>
      <p:pic>
        <p:nvPicPr>
          <p:cNvPr id="14340" name="Picture 4" descr="http://www.futuresmag.com/Issues/2010/July-2010/PublishingImages/HOT_Gold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7146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pictures.mastermarf.com/blog/2008/080513-elderly-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96875"/>
            <a:ext cx="2095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www.prlog.org/10297314-elderly-phon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4875"/>
            <a:ext cx="42862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adsoftheworld.com/files/Elderly%20Day%20Ad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369888"/>
            <a:ext cx="164306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://www.moph.go.th/ops/iprg/news_pic/%E0%B8%88%E0%B8%B8%E0%B8%A3%E0%B8%B5%E0%B8%A0%E0%B8%A3%E0%B8%93%E0%B9%8C_%E0%B8%9A%E0%B9%89%E0%B8%B2%E0%B8%99%E0%B8%9E%E0%B8%B1%E0%B8%81%E0%B8%84%E0%B8%99%E0%B8%8A%E0%B8%A3%E0%B8%B2%E0%B8%8A%E0%B8%B2%E0%B8%A2_15%E0%B8%A1%E0%B8%B5%E0%B8%84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88938"/>
            <a:ext cx="307181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http://bathtubelderly.com/media/catalog/product/cache/1/image/5e06319eda06f020e43594a9c230972d/o/p/opendoortub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3" y="5143500"/>
            <a:ext cx="2817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http://www.elsitechnologies.com/uploadkuvat/osiokuva-iso/PX1410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6525"/>
            <a:ext cx="25003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8" descr="http://www.petinsurance.com/healthzone/pet-articles/pet-owner-topics/~/media/All%20PHZ%20Images/Article%20images/67oldercouplewithdogR.ash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3" y="2571750"/>
            <a:ext cx="28162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4" descr="http://img.dailymail.co.uk/i/pix/2007/11_03/braintrainDS_468x4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5214938"/>
            <a:ext cx="18303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8" descr="Happy senior man working with tools, cutout.&#10;� Stock Photo - 694147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038" y="4071938"/>
            <a:ext cx="18589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 descr="http://d2eosjbgw49cu5.cloudfront.net/straightfromthedoc.com/imgname--incontinence_products_and_taking_care_of_the_elderly---50226711--images--flickr_315824290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2590800"/>
            <a:ext cx="1857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oknation.net/blog/home/blog_data/897/897/images/accessible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91529"/>
            <a:ext cx="2175849" cy="32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Universals Products/Services</a:t>
            </a:r>
            <a:br>
              <a:rPr lang="en-US" dirty="0" smtClean="0"/>
            </a:br>
            <a:r>
              <a:rPr lang="en-US" dirty="0" smtClean="0"/>
              <a:t>in civil Architecture</a:t>
            </a:r>
            <a:endParaRPr lang="th-TH" dirty="0"/>
          </a:p>
        </p:txBody>
      </p:sp>
      <p:pic>
        <p:nvPicPr>
          <p:cNvPr id="11266" name="Picture 2" descr="http://www.mahatai.org/pictures/tnewsboard/100141pic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oknation.net/blog/home/blog_data/897/897/images/accessible/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993" y="1484785"/>
            <a:ext cx="3093142" cy="21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290.photobucket.com/albums/ll244/deathline555/DSC020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94213"/>
            <a:ext cx="2369840" cy="31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3.bp.blogspot.com/_aW1yB8PIpBE/SHtuE0DGqxI/AAAAAAAABp0/Js52w9vjAtw/s400/IMG_12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7" y="3703605"/>
            <a:ext cx="4193577" cy="31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ilchonburi.org/upload/news2010020608125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84785"/>
            <a:ext cx="2945904" cy="2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407" y="3356992"/>
            <a:ext cx="872365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การออกแบบอุปกรณ์และพื้นที่ต่างๆ สิ่งปลูกสร้างต้องเอื้อต่อคนชราและผู้ด้อยโอกาสในการใช้ชีวิต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40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Contribution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การตลาดสำหรับคนรุ่นใหม่ต้องคิดเพื่อ</a:t>
            </a:r>
            <a:r>
              <a:rPr lang="th-TH" dirty="0"/>
              <a:t>โลกและผู้อื่น </a:t>
            </a:r>
          </a:p>
        </p:txBody>
      </p:sp>
      <p:pic>
        <p:nvPicPr>
          <p:cNvPr id="14338" name="Picture 2" descr="น้ำทิพย์ รักษ์โลก!! พลิกโฉมใหม่ขวดบิดได้ อีโค-ครัช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38" y="1484784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38" y="4092245"/>
            <a:ext cx="390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น้ำทิพย์ “ขวดบิด คิดมาเพื่อโลก”</a:t>
            </a:r>
            <a:endParaRPr lang="th-TH" b="1" dirty="0"/>
          </a:p>
        </p:txBody>
      </p:sp>
      <p:pic>
        <p:nvPicPr>
          <p:cNvPr id="14340" name="Picture 4" descr="http://ecx.images-amazon.com/images/I/31g3-MzpOPL._AA3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34" y="1498171"/>
            <a:ext cx="2592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3.images.coolspotters.com/photos/62588/sigg-think-green-water-bottle-prof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434" y="1511233"/>
            <a:ext cx="2579225" cy="25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1959" y="4077072"/>
            <a:ext cx="465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Sigg</a:t>
            </a:r>
            <a:r>
              <a:rPr lang="en-US" sz="2000" b="1" dirty="0"/>
              <a:t> "Think Green" Water Bottle</a:t>
            </a:r>
            <a:endParaRPr lang="th-TH" sz="2000" b="1" dirty="0"/>
          </a:p>
        </p:txBody>
      </p:sp>
      <p:pic>
        <p:nvPicPr>
          <p:cNvPr id="14346" name="Picture 10" descr="http://healthy.in.th/files/200910/3428530550_5d682783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289" y="4497560"/>
            <a:ext cx="2433686" cy="23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chonrecycle.com/private_folder/plastic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975" y="4508215"/>
            <a:ext cx="3095965" cy="2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t2.gstatic.com/images?q=tbn:ANd9GcSBa67IIK3UrnwKWc4Zs3SRP9l726zZjUTRvG9qoCUMZSryoADN9NZdUZ296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38" y="4508215"/>
            <a:ext cx="3038002" cy="22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62" y="-26410"/>
            <a:ext cx="9149562" cy="10394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 smtClean="0"/>
              <a:t>โครงการ “น้ำต้นลานนา” </a:t>
            </a:r>
            <a:endParaRPr lang="th-TH" sz="3600" b="1" dirty="0"/>
          </a:p>
        </p:txBody>
      </p:sp>
      <p:pic>
        <p:nvPicPr>
          <p:cNvPr id="15364" name="Picture 4" descr="http://www.phuketneophoto.com/forums/attachment.php?attachmentid=16869&amp;stc=1&amp;d=12734229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2" y="627151"/>
            <a:ext cx="9096128" cy="62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 descr="http://www.fotorelax.com/forum/index.php?action=dlattach;topic=10514.0;attach=160013;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99525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อนุรักษ์ความเป็นลานนา  รณรงค์การแบ่งปันน้ำใจ  ช่วยลดภาวะขยะและช่วยเหลือสิ่งแวดล้อม  เป็นการอนุรักษ์น้ำและส่งเสริมวัฒนธรรมประเพณีอันดีงามของไทยลานนา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1941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X-Generation</a:t>
            </a:r>
            <a:endParaRPr lang="th-TH" b="1" dirty="0"/>
          </a:p>
        </p:txBody>
      </p:sp>
      <p:pic>
        <p:nvPicPr>
          <p:cNvPr id="1026" name="Picture 2" descr="http://users.rcn.com/jkimball.ma.ultranet/BiologyPages/B/BabyBoom7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51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0851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X’er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32040" y="3573016"/>
            <a:ext cx="33843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398568" y="3846239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2010-Now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0773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3"/>
            <a:ext cx="8640960" cy="576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X-Y Generation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" y="1008303"/>
            <a:ext cx="9144000" cy="5849697"/>
          </a:xfrm>
        </p:spPr>
      </p:pic>
    </p:spTree>
    <p:extLst>
      <p:ext uri="{BB962C8B-B14F-4D97-AF65-F5344CB8AC3E}">
        <p14:creationId xmlns:p14="http://schemas.microsoft.com/office/powerpoint/2010/main" val="17889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08372"/>
            <a:ext cx="5050904" cy="1039427"/>
          </a:xfrm>
        </p:spPr>
        <p:txBody>
          <a:bodyPr>
            <a:normAutofit/>
          </a:bodyPr>
          <a:lstStyle/>
          <a:p>
            <a:r>
              <a:rPr lang="en-US" b="1" dirty="0" smtClean="0"/>
              <a:t>Y-generation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70" y="1617366"/>
            <a:ext cx="5507130" cy="1930181"/>
          </a:xfrm>
        </p:spPr>
        <p:txBody>
          <a:bodyPr>
            <a:noAutofit/>
          </a:bodyPr>
          <a:lstStyle/>
          <a:p>
            <a:r>
              <a:rPr lang="en-US" sz="2800" dirty="0" smtClean="0"/>
              <a:t>10-30</a:t>
            </a:r>
          </a:p>
          <a:p>
            <a:r>
              <a:rPr lang="en-US" sz="2800" dirty="0" smtClean="0"/>
              <a:t>New Techno-</a:t>
            </a:r>
            <a:r>
              <a:rPr lang="en-US" sz="2800" dirty="0" err="1" smtClean="0"/>
              <a:t>sumer</a:t>
            </a:r>
            <a:endParaRPr lang="en-US" sz="2800" dirty="0" smtClean="0"/>
          </a:p>
          <a:p>
            <a:r>
              <a:rPr lang="en-US" sz="2800" dirty="0" smtClean="0"/>
              <a:t>Communication Technology </a:t>
            </a:r>
            <a:endParaRPr lang="th-T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2"/>
            <a:ext cx="3635896" cy="272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" y="2732317"/>
            <a:ext cx="3616789" cy="2403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" y="5129862"/>
            <a:ext cx="2444199" cy="1722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069" y="5131647"/>
            <a:ext cx="3370406" cy="1713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475" y="3547547"/>
            <a:ext cx="3321525" cy="3310453"/>
          </a:xfrm>
          <a:prstGeom prst="rect">
            <a:avLst/>
          </a:prstGeom>
        </p:spPr>
      </p:pic>
      <p:pic>
        <p:nvPicPr>
          <p:cNvPr id="4098" name="Picture 2" descr="http://shockedfan.files.wordpress.com/2010/12/2pm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494" y="3547547"/>
            <a:ext cx="2382607" cy="15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X-y Generation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65" y="1447799"/>
            <a:ext cx="4018861" cy="455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8" y="1447799"/>
            <a:ext cx="2304255" cy="1812438"/>
          </a:xfrm>
          <a:prstGeom prst="rect">
            <a:avLst/>
          </a:prstGeom>
        </p:spPr>
      </p:pic>
      <p:pic>
        <p:nvPicPr>
          <p:cNvPr id="3074" name="Picture 2" descr="http://dl.maximumpc.com/galleries/teeteringtech/pc_s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01" y="3260237"/>
            <a:ext cx="2280524" cy="2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517926"/>
            <a:ext cx="2243567" cy="1852247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2" idx="2"/>
          </p:cNvCxnSpPr>
          <p:nvPr/>
        </p:nvCxnSpPr>
        <p:spPr>
          <a:xfrm flipH="1">
            <a:off x="4499992" y="1447799"/>
            <a:ext cx="56472" cy="5410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cdn.zath.co.uk/wp-content/uploads/2010/05/asus-eee-top-pc-et2010-all-in-one-pc-keyboard-mous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563" y="3373844"/>
            <a:ext cx="2249165" cy="17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22.155.10.30/~kulasang/webboard/data/attachment/forum/201111/12/204357n11707q1ar10y1r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54" y="5316223"/>
            <a:ext cx="1548106" cy="15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N7a5zwZoJtw/Twpt0rV_HQI/AAAAAAAAAlk/m8BRRrDyyeY/s1600/snsd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769" y="5074061"/>
            <a:ext cx="2495528" cy="14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2335</TotalTime>
  <Words>2154</Words>
  <Application>Microsoft Office PowerPoint</Application>
  <PresentationFormat>On-screen Show (4:3)</PresentationFormat>
  <Paragraphs>256</Paragraphs>
  <Slides>58</Slides>
  <Notes>5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Apothecary</vt:lpstr>
      <vt:lpstr>Aj.Kulachatr C. na ayudhya</vt:lpstr>
      <vt:lpstr> beyond Communication &amp; Innovation for   all Generation</vt:lpstr>
      <vt:lpstr>PowerPoint Presentation</vt:lpstr>
      <vt:lpstr>Baby boomer</vt:lpstr>
      <vt:lpstr>X-Generation</vt:lpstr>
      <vt:lpstr>X-Generation</vt:lpstr>
      <vt:lpstr>Evolution of X-Y Generation</vt:lpstr>
      <vt:lpstr>Y-generation</vt:lpstr>
      <vt:lpstr>X-y Generation </vt:lpstr>
      <vt:lpstr>Z-generation</vt:lpstr>
      <vt:lpstr>Why  z-Generation???</vt:lpstr>
      <vt:lpstr>                               Z-Behavior source : i-marketing 10.0 p393</vt:lpstr>
      <vt:lpstr>Y-Z Phenomenon ; I-Phone</vt:lpstr>
      <vt:lpstr>So!!!</vt:lpstr>
      <vt:lpstr>PowerPoint Presentation</vt:lpstr>
      <vt:lpstr>Communication in Z-Gen</vt:lpstr>
      <vt:lpstr>A new classification of Media</vt:lpstr>
      <vt:lpstr>Gen Z market to each other</vt:lpstr>
      <vt:lpstr>Fact : Suspicious customer </vt:lpstr>
      <vt:lpstr>Customer generated content</vt:lpstr>
      <vt:lpstr>PowerPoint Presentation</vt:lpstr>
      <vt:lpstr>PowerPoint Presentation</vt:lpstr>
      <vt:lpstr>Social media marketing</vt:lpstr>
      <vt:lpstr>Facebook user in thailand #16</vt:lpstr>
      <vt:lpstr>PowerPoint Presentation</vt:lpstr>
      <vt:lpstr>Cloud Computing</vt:lpstr>
      <vt:lpstr>Cloud Service</vt:lpstr>
      <vt:lpstr>Cloud Service</vt:lpstr>
      <vt:lpstr>Lbs – Location based services</vt:lpstr>
      <vt:lpstr>LBS-Infographic</vt:lpstr>
      <vt:lpstr>VDO Viral marketing</vt:lpstr>
      <vt:lpstr>การประยุกต์ใช้ Electronic กับการตลาดของ Y-Gen</vt:lpstr>
      <vt:lpstr>AR-Augmented Reality Source http://www.CommonCraft.com </vt:lpstr>
      <vt:lpstr>การประยุกต์ใช้ AR  ทางการตลาดในอนาคต</vt:lpstr>
      <vt:lpstr>Hologram Technology Hologram Staff Have Arrived at UK Airports </vt:lpstr>
      <vt:lpstr>Game Marketing</vt:lpstr>
      <vt:lpstr>การประยุกต์โฆษณาเข้าไปไว้ในเกมส์</vt:lpstr>
      <vt:lpstr>การใช้เกมส์กระตุ้นการซื้อสินค้า</vt:lpstr>
      <vt:lpstr>Email-Marketing</vt:lpstr>
      <vt:lpstr>Performance appraisal of e-Marketing</vt:lpstr>
      <vt:lpstr>Google Analytic/ Free web analytic</vt:lpstr>
      <vt:lpstr>Direct Traffic, Referring Traffic, Search Engine Traffic and Others</vt:lpstr>
      <vt:lpstr>วิธีประเมินแบบอื่นๆ (Others)</vt:lpstr>
      <vt:lpstr>Truehis.net</vt:lpstr>
      <vt:lpstr>สถิติที่เก็บได้เพื่อศึกษาพฤติกรรมลูกค้า</vt:lpstr>
      <vt:lpstr>Performance appraisal of e-Marketing</vt:lpstr>
      <vt:lpstr>Social Media Monitoring Tools </vt:lpstr>
      <vt:lpstr>Aging society</vt:lpstr>
      <vt:lpstr>ผู้สูงวัยมีอัตราการเข้าใช้ Facebook เพิ่มขึ้น</vt:lpstr>
      <vt:lpstr>แนวโน้มประชากรโลก</vt:lpstr>
      <vt:lpstr>ตู้เกมส์เริ่มระบาดในหมู่คนชราญี่ปุ่น</vt:lpstr>
      <vt:lpstr>การคิดเพื่อคนชรา-ผู้ด้อยโอกาส  (Aging / Disable people</vt:lpstr>
      <vt:lpstr>PowerPoint Presentation</vt:lpstr>
      <vt:lpstr>PowerPoint Presentation</vt:lpstr>
      <vt:lpstr>Universals Products/Services in civil Architecture</vt:lpstr>
      <vt:lpstr>Contribution Marketing การตลาดสำหรับคนรุ่นใหม่ต้องคิดเพื่อโลกและผู้อื่น </vt:lpstr>
      <vt:lpstr>โครงการ “น้ำต้นลานนา”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Communication for  Z-Generation</dc:title>
  <dc:creator>kulachatrakul</dc:creator>
  <cp:lastModifiedBy>kulachatrakul</cp:lastModifiedBy>
  <cp:revision>86</cp:revision>
  <dcterms:created xsi:type="dcterms:W3CDTF">2012-02-05T06:59:38Z</dcterms:created>
  <dcterms:modified xsi:type="dcterms:W3CDTF">2012-02-10T01:11:05Z</dcterms:modified>
</cp:coreProperties>
</file>