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C6BD-4A55-4D34-A4FE-480A96CE2777}" type="datetimeFigureOut">
              <a:rPr lang="th-TH" smtClean="0"/>
              <a:t>18/07/61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90F1-ECA3-4C49-B3AD-ADB4B44186E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555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C6BD-4A55-4D34-A4FE-480A96CE2777}" type="datetimeFigureOut">
              <a:rPr lang="th-TH" smtClean="0"/>
              <a:t>18/07/61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90F1-ECA3-4C49-B3AD-ADB4B44186E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449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C6BD-4A55-4D34-A4FE-480A96CE2777}" type="datetimeFigureOut">
              <a:rPr lang="th-TH" smtClean="0"/>
              <a:t>18/07/61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90F1-ECA3-4C49-B3AD-ADB4B44186E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0885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C6BD-4A55-4D34-A4FE-480A96CE2777}" type="datetimeFigureOut">
              <a:rPr lang="th-TH" smtClean="0"/>
              <a:t>18/07/61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90F1-ECA3-4C49-B3AD-ADB4B44186E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043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C6BD-4A55-4D34-A4FE-480A96CE2777}" type="datetimeFigureOut">
              <a:rPr lang="th-TH" smtClean="0"/>
              <a:t>18/07/61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90F1-ECA3-4C49-B3AD-ADB4B44186E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076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C6BD-4A55-4D34-A4FE-480A96CE2777}" type="datetimeFigureOut">
              <a:rPr lang="th-TH" smtClean="0"/>
              <a:t>18/07/61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90F1-ECA3-4C49-B3AD-ADB4B44186E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751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C6BD-4A55-4D34-A4FE-480A96CE2777}" type="datetimeFigureOut">
              <a:rPr lang="th-TH" smtClean="0"/>
              <a:t>18/07/61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90F1-ECA3-4C49-B3AD-ADB4B44186E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8250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C6BD-4A55-4D34-A4FE-480A96CE2777}" type="datetimeFigureOut">
              <a:rPr lang="th-TH" smtClean="0"/>
              <a:t>18/07/61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90F1-ECA3-4C49-B3AD-ADB4B44186E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990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C6BD-4A55-4D34-A4FE-480A96CE2777}" type="datetimeFigureOut">
              <a:rPr lang="th-TH" smtClean="0"/>
              <a:t>18/07/61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90F1-ECA3-4C49-B3AD-ADB4B44186E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644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C6BD-4A55-4D34-A4FE-480A96CE2777}" type="datetimeFigureOut">
              <a:rPr lang="th-TH" smtClean="0"/>
              <a:t>18/07/61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90F1-ECA3-4C49-B3AD-ADB4B44186E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523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C6BD-4A55-4D34-A4FE-480A96CE2777}" type="datetimeFigureOut">
              <a:rPr lang="th-TH" smtClean="0"/>
              <a:t>18/07/61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590F1-ECA3-4C49-B3AD-ADB4B44186E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8564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2C6BD-4A55-4D34-A4FE-480A96CE2777}" type="datetimeFigureOut">
              <a:rPr lang="th-TH" smtClean="0"/>
              <a:t>18/07/61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590F1-ECA3-4C49-B3AD-ADB4B44186E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3701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8000" b="1" dirty="0" smtClean="0">
                <a:latin typeface="Browallia New" pitchFamily="34" charset="-34"/>
                <a:cs typeface="Browallia New" pitchFamily="34" charset="-34"/>
              </a:rPr>
              <a:t>น้ำพริกลาบ</a:t>
            </a:r>
            <a:endParaRPr lang="th-TH" sz="8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6000" dirty="0" smtClean="0">
                <a:latin typeface="Browallia New" pitchFamily="34" charset="-34"/>
                <a:cs typeface="Browallia New" pitchFamily="34" charset="-34"/>
              </a:rPr>
              <a:t>มาตรฐาน อย. , </a:t>
            </a:r>
            <a:r>
              <a:rPr lang="en-US" sz="6000" dirty="0" smtClean="0">
                <a:latin typeface="Browallia New" pitchFamily="34" charset="-34"/>
                <a:cs typeface="Browallia New" pitchFamily="34" charset="-34"/>
              </a:rPr>
              <a:t>GMP </a:t>
            </a:r>
            <a:r>
              <a:rPr lang="en-US" sz="6000" dirty="0" smtClean="0">
                <a:latin typeface="Browallia New" pitchFamily="34" charset="-34"/>
                <a:cs typeface="Browallia New" pitchFamily="34" charset="-34"/>
              </a:rPr>
              <a:t>, </a:t>
            </a:r>
            <a:r>
              <a:rPr lang="th-TH" sz="6000" dirty="0" smtClean="0">
                <a:latin typeface="Browallia New" pitchFamily="34" charset="-34"/>
                <a:cs typeface="Browallia New" pitchFamily="34" charset="-34"/>
              </a:rPr>
              <a:t>มผช. , </a:t>
            </a:r>
            <a:r>
              <a:rPr lang="en-US" sz="6000" dirty="0" smtClean="0">
                <a:latin typeface="Browallia New" pitchFamily="34" charset="-34"/>
                <a:cs typeface="Browallia New" pitchFamily="34" charset="-34"/>
              </a:rPr>
              <a:t>OTOP</a:t>
            </a:r>
            <a:endParaRPr lang="en-US" sz="6000" dirty="0" smtClean="0">
              <a:latin typeface="Browallia New" pitchFamily="34" charset="-34"/>
              <a:cs typeface="Browallia New" pitchFamily="34" charset="-34"/>
            </a:endParaRPr>
          </a:p>
          <a:p>
            <a:r>
              <a:rPr lang="en-US" sz="6000" dirty="0" smtClean="0">
                <a:latin typeface="Browallia New" pitchFamily="34" charset="-34"/>
                <a:cs typeface="Browallia New" pitchFamily="34" charset="-34"/>
              </a:rPr>
              <a:t>Brand </a:t>
            </a:r>
            <a:r>
              <a:rPr lang="th-TH" sz="6000" dirty="0" smtClean="0">
                <a:latin typeface="Browallia New" pitchFamily="34" charset="-34"/>
                <a:cs typeface="Browallia New" pitchFamily="34" charset="-34"/>
              </a:rPr>
              <a:t>หรือ ตราสินค้า</a:t>
            </a:r>
          </a:p>
          <a:p>
            <a:r>
              <a:rPr lang="th-TH" sz="6000" dirty="0" smtClean="0">
                <a:latin typeface="Browallia New" pitchFamily="34" charset="-34"/>
                <a:cs typeface="Browallia New" pitchFamily="34" charset="-34"/>
              </a:rPr>
              <a:t>เพื่อสิ่งแวดล้อม</a:t>
            </a:r>
          </a:p>
          <a:p>
            <a:r>
              <a:rPr lang="th-TH" sz="6000" dirty="0" smtClean="0">
                <a:latin typeface="Browallia New" pitchFamily="34" charset="-34"/>
                <a:cs typeface="Browallia New" pitchFamily="34" charset="-34"/>
              </a:rPr>
              <a:t>การจัดจำหน่าย</a:t>
            </a:r>
          </a:p>
          <a:p>
            <a:r>
              <a:rPr lang="th-TH" sz="6000" dirty="0" smtClean="0">
                <a:latin typeface="Browallia New" pitchFamily="34" charset="-34"/>
                <a:cs typeface="Browallia New" pitchFamily="34" charset="-34"/>
              </a:rPr>
              <a:t>ต้นทุนหีบห่อ / การพิมพ์ฉลาก</a:t>
            </a:r>
            <a:endParaRPr lang="th-TH" sz="6000" dirty="0">
              <a:latin typeface="Browallia New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5419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" y="0"/>
            <a:ext cx="9144000" cy="1143000"/>
          </a:xfrm>
        </p:spPr>
        <p:txBody>
          <a:bodyPr>
            <a:normAutofit/>
          </a:bodyPr>
          <a:lstStyle/>
          <a:p>
            <a:r>
              <a:rPr lang="th-TH" sz="5400" b="1" dirty="0" smtClean="0"/>
              <a:t>ไม่แนะนำ </a:t>
            </a:r>
            <a:r>
              <a:rPr lang="en-GB" sz="5400" b="1" dirty="0" smtClean="0"/>
              <a:t>!!!</a:t>
            </a:r>
            <a:r>
              <a:rPr lang="th-TH" sz="5400" b="1" dirty="0" smtClean="0"/>
              <a:t> เพราะ มีสารพลาสติกเคลือบอยู่</a:t>
            </a:r>
            <a:endParaRPr lang="th-TH" sz="54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84783"/>
            <a:ext cx="5549815" cy="332988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484783"/>
            <a:ext cx="3360115" cy="336011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52964" y="5301208"/>
            <a:ext cx="345960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8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“ลามิเนต”</a:t>
            </a:r>
            <a:endParaRPr lang="en-US" sz="8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821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latin typeface="Browallia New" pitchFamily="34" charset="-34"/>
                <a:cs typeface="Browallia New" pitchFamily="34" charset="-34"/>
              </a:rPr>
              <a:t>Brand </a:t>
            </a:r>
            <a:r>
              <a:rPr lang="th-TH" sz="6600" dirty="0" smtClean="0">
                <a:latin typeface="Browallia New" pitchFamily="34" charset="-34"/>
                <a:cs typeface="Browallia New" pitchFamily="34" charset="-34"/>
              </a:rPr>
              <a:t>หรือ ตราสินค้า</a:t>
            </a:r>
            <a:endParaRPr lang="th-TH" sz="6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ทันสมัย</a:t>
            </a:r>
          </a:p>
          <a:p>
            <a:endParaRPr lang="th-TH" sz="44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4000" b="1" dirty="0" smtClean="0">
                <a:latin typeface="Browallia New" pitchFamily="34" charset="-34"/>
                <a:cs typeface="Browallia New" pitchFamily="34" charset="-34"/>
              </a:rPr>
              <a:t>รักษ์วัฒนธรรม</a:t>
            </a:r>
            <a:endParaRPr lang="th-TH" sz="4000" b="1" dirty="0"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7" y="2204701"/>
            <a:ext cx="2980383" cy="22324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7" y="4673134"/>
            <a:ext cx="2980383" cy="17718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348880"/>
            <a:ext cx="3109650" cy="20882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511106"/>
            <a:ext cx="3109650" cy="173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587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88"/>
            <a:ext cx="9152384" cy="68642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 fontScale="90000"/>
          </a:bodyPr>
          <a:lstStyle/>
          <a:p>
            <a:r>
              <a:rPr lang="th-TH" sz="6600" b="1" dirty="0" smtClean="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บรรจุภัณฑ์เพื่อสิ่งแวดล้อม</a:t>
            </a:r>
            <a:endParaRPr lang="th-TH" sz="66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51723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https://www.youtube.com/watch?v=nsXlyKoCm5c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7472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24744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h-TH" sz="5400" b="1" dirty="0" smtClean="0">
                <a:ln/>
                <a:solidFill>
                  <a:schemeClr val="accent3">
                    <a:lumMod val="75000"/>
                  </a:schemeClr>
                </a:solidFill>
              </a:rPr>
              <a:t>บรรจุภัณฑ์ที่ดีและสวยงามที่สุด</a:t>
            </a:r>
            <a:endParaRPr lang="en-US" sz="5400" b="1" dirty="0">
              <a:ln/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37970" y="2492896"/>
            <a:ext cx="822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h-TH" sz="5400" b="1" dirty="0" smtClean="0">
                <a:ln/>
                <a:solidFill>
                  <a:schemeClr val="accent3">
                    <a:lumMod val="75000"/>
                  </a:schemeClr>
                </a:solidFill>
              </a:rPr>
              <a:t>คือ</a:t>
            </a:r>
            <a:endParaRPr lang="en-US" sz="5400" b="1" dirty="0">
              <a:ln/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933056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“ไม่ต้องมีบรรจุภัณฑ์”</a:t>
            </a:r>
            <a:endParaRPr lang="en-US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209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66"/>
            <a:ext cx="9144000" cy="1143000"/>
          </a:xfrm>
        </p:spPr>
        <p:txBody>
          <a:bodyPr>
            <a:normAutofit/>
          </a:bodyPr>
          <a:lstStyle/>
          <a:p>
            <a:r>
              <a:rPr lang="th-TH" sz="5400" b="1" dirty="0" smtClean="0">
                <a:latin typeface="Browallia New" pitchFamily="34" charset="-34"/>
                <a:cs typeface="Browallia New" pitchFamily="34" charset="-34"/>
              </a:rPr>
              <a:t>การจัดจำหน่ายเพื่อยกระดับสินค้าชุมชน</a:t>
            </a:r>
            <a:endParaRPr lang="th-TH" sz="54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964488" cy="594928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latin typeface="Browallia New" pitchFamily="34" charset="-34"/>
                <a:cs typeface="Browallia New" pitchFamily="34" charset="-34"/>
              </a:rPr>
              <a:t>การขอ อย.  </a:t>
            </a:r>
            <a:r>
              <a:rPr lang="en-GB" sz="3600" b="1" dirty="0" smtClean="0">
                <a:latin typeface="Browallia New" pitchFamily="34" charset="-34"/>
                <a:cs typeface="Browallia New" pitchFamily="34" charset="-34"/>
              </a:rPr>
              <a:t>GMP </a:t>
            </a:r>
            <a:r>
              <a:rPr lang="th-TH" sz="3600" b="1" dirty="0" smtClean="0">
                <a:latin typeface="Browallia New" pitchFamily="34" charset="-34"/>
                <a:cs typeface="Browallia New" pitchFamily="34" charset="-34"/>
              </a:rPr>
              <a:t>และ </a:t>
            </a:r>
            <a:r>
              <a:rPr lang="en-GB" sz="3600" b="1" dirty="0" smtClean="0">
                <a:latin typeface="Browallia New" pitchFamily="34" charset="-34"/>
                <a:cs typeface="Browallia New" pitchFamily="34" charset="-34"/>
              </a:rPr>
              <a:t>AW</a:t>
            </a:r>
            <a:endParaRPr lang="th-TH" sz="3600" b="1" dirty="0" smtClean="0">
              <a:latin typeface="Browallia New" pitchFamily="34" charset="-34"/>
              <a:cs typeface="Browallia New" pitchFamily="34" charset="-34"/>
            </a:endParaRPr>
          </a:p>
          <a:p>
            <a:r>
              <a:rPr lang="th-TH" sz="3600" b="1" dirty="0" smtClean="0">
                <a:latin typeface="Browallia New" pitchFamily="34" charset="-34"/>
                <a:cs typeface="Browallia New" pitchFamily="34" charset="-34"/>
              </a:rPr>
              <a:t>ออกงานแสดงสินค้าของภาครัฐ</a:t>
            </a:r>
          </a:p>
          <a:p>
            <a:pPr lvl="1"/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จดทะเบียนให้เป็น  มผช เพื่อเข้าร่วมกับกรมพัฒนาชุมชน (ต้องได้ดาว)</a:t>
            </a:r>
          </a:p>
          <a:p>
            <a:pPr lvl="1"/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จดทะเบียนให้เป็น </a:t>
            </a:r>
            <a:r>
              <a:rPr lang="en-GB" b="1" dirty="0" smtClean="0">
                <a:latin typeface="Browallia New" pitchFamily="34" charset="-34"/>
                <a:cs typeface="Browallia New" pitchFamily="34" charset="-34"/>
              </a:rPr>
              <a:t>SME</a:t>
            </a:r>
            <a:r>
              <a:rPr lang="th-TH" b="1" dirty="0" smtClean="0">
                <a:latin typeface="Browallia New" pitchFamily="34" charset="-34"/>
                <a:cs typeface="Browallia New" pitchFamily="34" charset="-34"/>
              </a:rPr>
              <a:t> เพื่อเข้าร่วมกับกรมพัฒนาธุรกิจการค้า (ต้องมี อย.)</a:t>
            </a:r>
          </a:p>
          <a:p>
            <a:r>
              <a:rPr lang="th-TH" sz="3600" b="1" dirty="0" smtClean="0">
                <a:latin typeface="Browallia New" pitchFamily="34" charset="-34"/>
                <a:cs typeface="Browallia New" pitchFamily="34" charset="-34"/>
              </a:rPr>
              <a:t>ออกงานแสดงสินค้าที่ทันสมัย เช่น ห้างร้านในเมือง</a:t>
            </a:r>
          </a:p>
          <a:p>
            <a:r>
              <a:rPr lang="th-TH" sz="3600" b="1" dirty="0" smtClean="0">
                <a:latin typeface="Browallia New" pitchFamily="34" charset="-34"/>
                <a:cs typeface="Browallia New" pitchFamily="34" charset="-34"/>
              </a:rPr>
              <a:t>จัดตั้งสหกรณ์ชุมชนเพื่อพัฒนาตลาดผู้บริโภค</a:t>
            </a:r>
          </a:p>
          <a:p>
            <a:r>
              <a:rPr lang="th-TH" sz="3600" b="1" dirty="0" smtClean="0">
                <a:latin typeface="Browallia New" pitchFamily="34" charset="-34"/>
                <a:cs typeface="Browallia New" pitchFamily="34" charset="-34"/>
              </a:rPr>
              <a:t>ฝากขายตามห้างร้านในท้องถิ่นแบบ </a:t>
            </a:r>
            <a:r>
              <a:rPr lang="en-GB" sz="3600" b="1" dirty="0" smtClean="0">
                <a:latin typeface="Browallia New" pitchFamily="34" charset="-34"/>
                <a:cs typeface="Browallia New" pitchFamily="34" charset="-34"/>
              </a:rPr>
              <a:t>SML</a:t>
            </a:r>
          </a:p>
          <a:p>
            <a:r>
              <a:rPr lang="th-TH" sz="3600" b="1" dirty="0" smtClean="0">
                <a:latin typeface="Browallia New" pitchFamily="34" charset="-34"/>
                <a:cs typeface="Browallia New" pitchFamily="34" charset="-34"/>
              </a:rPr>
              <a:t>ขายด้วยตนเองผ่านช่องทางออนไลน์</a:t>
            </a:r>
            <a:endParaRPr lang="th-TH" sz="3200" b="1" dirty="0" smtClean="0">
              <a:latin typeface="Browallia New" pitchFamily="34" charset="-34"/>
              <a:cs typeface="Browallia New" pitchFamily="34" charset="-34"/>
            </a:endParaRPr>
          </a:p>
          <a:p>
            <a:pPr marL="0" indent="0">
              <a:buNone/>
            </a:pPr>
            <a:endParaRPr lang="th-TH" dirty="0" smtClean="0"/>
          </a:p>
          <a:p>
            <a:endParaRPr lang="th-TH" dirty="0" smtClean="0"/>
          </a:p>
          <a:p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0" y="5502716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</a:t>
            </a:r>
            <a:r>
              <a:rPr lang="th-TH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เพื่อสร้างแบรนด์”</a:t>
            </a:r>
            <a:endParaRPr lang="en-US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716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8" y="0"/>
            <a:ext cx="9127232" cy="1143000"/>
          </a:xfrm>
        </p:spPr>
        <p:txBody>
          <a:bodyPr/>
          <a:lstStyle/>
          <a:p>
            <a:r>
              <a:rPr lang="th-TH" dirty="0" smtClean="0"/>
              <a:t>ต้นทุนหีบห่อแต่ละชนิด</a:t>
            </a:r>
            <a:endParaRPr lang="th-T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893199"/>
            <a:ext cx="5976664" cy="5976664"/>
          </a:xfrm>
        </p:spPr>
      </p:pic>
    </p:spTree>
    <p:extLst>
      <p:ext uri="{BB962C8B-B14F-4D97-AF65-F5344CB8AC3E}">
        <p14:creationId xmlns:p14="http://schemas.microsoft.com/office/powerpoint/2010/main" val="17215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4784"/>
            <a:ext cx="4320480" cy="432048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844824"/>
            <a:ext cx="3672408" cy="3672408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ต้นทุนหีบห่อแต่ละชนิด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4517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53" y="1476597"/>
            <a:ext cx="2888859" cy="200824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547267"/>
            <a:ext cx="2466975" cy="1847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405" y="1547266"/>
            <a:ext cx="2590719" cy="1975801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912" y="27856"/>
            <a:ext cx="9141087" cy="1143000"/>
          </a:xfrm>
        </p:spPr>
        <p:txBody>
          <a:bodyPr/>
          <a:lstStyle/>
          <a:p>
            <a:r>
              <a:rPr lang="th-TH" dirty="0" smtClean="0"/>
              <a:t>ต้นทุนหีบห่อแต่ละชนิด</a:t>
            </a:r>
            <a:endParaRPr lang="th-TH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729000"/>
            <a:ext cx="2771775" cy="16478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405" y="3676612"/>
            <a:ext cx="2609850" cy="1752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87" y="3729000"/>
            <a:ext cx="286702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82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936104"/>
          </a:xfrm>
        </p:spPr>
        <p:txBody>
          <a:bodyPr>
            <a:noAutofit/>
          </a:bodyPr>
          <a:lstStyle/>
          <a:p>
            <a:r>
              <a:rPr lang="th-TH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การตั้งราคา</a:t>
            </a:r>
            <a:endParaRPr lang="th-TH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86800" cy="4248472"/>
          </a:xfrm>
        </p:spPr>
        <p:txBody>
          <a:bodyPr>
            <a:normAutofit fontScale="92500" lnSpcReduction="10000"/>
          </a:bodyPr>
          <a:lstStyle/>
          <a:p>
            <a:r>
              <a:rPr lang="th-TH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ต้นทุนการผลิต ต่อ </a:t>
            </a:r>
            <a:r>
              <a:rPr lang="en-GB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1 kg</a:t>
            </a:r>
            <a:r>
              <a:rPr 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. (</a:t>
            </a:r>
            <a:r>
              <a:rPr lang="th-TH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คำนวณได้อยู่แล้ว)</a:t>
            </a:r>
          </a:p>
          <a:p>
            <a:r>
              <a:rPr lang="th-TH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ต้นทุนบรรจุภัณฑ์ </a:t>
            </a:r>
          </a:p>
          <a:p>
            <a:r>
              <a:rPr lang="th-TH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ต้นทุนการพิมพ์ฉลาก</a:t>
            </a:r>
            <a:endParaRPr lang="en-GB" sz="40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rowallia New" pitchFamily="34" charset="-34"/>
              <a:cs typeface="Browallia New" pitchFamily="34" charset="-34"/>
            </a:endParaRPr>
          </a:p>
          <a:p>
            <a:r>
              <a:rPr lang="th-TH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ต้นทุนการขาย </a:t>
            </a:r>
            <a:r>
              <a:rPr lang="en-GB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(</a:t>
            </a:r>
            <a:r>
              <a:rPr lang="th-TH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ค่าการตลาด)</a:t>
            </a:r>
          </a:p>
          <a:p>
            <a:pPr lvl="1"/>
            <a:r>
              <a:rPr lang="th-TH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ค่าน้ำมัน</a:t>
            </a:r>
          </a:p>
          <a:p>
            <a:pPr lvl="1"/>
            <a:r>
              <a:rPr lang="th-TH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ค่าฝากขาย (ถ้ามี เช่น ค่าเชลฟ์)</a:t>
            </a:r>
          </a:p>
          <a:p>
            <a:pPr lvl="1"/>
            <a:r>
              <a:rPr lang="th-TH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ค่าแรงพนักงานขาย </a:t>
            </a:r>
            <a:r>
              <a:rPr lang="en-GB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(</a:t>
            </a:r>
            <a:r>
              <a:rPr lang="th-TH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ค่าคอม)</a:t>
            </a:r>
          </a:p>
        </p:txBody>
      </p:sp>
      <p:sp>
        <p:nvSpPr>
          <p:cNvPr id="4" name="Rectangle 3"/>
          <p:cNvSpPr/>
          <p:nvPr/>
        </p:nvSpPr>
        <p:spPr>
          <a:xfrm>
            <a:off x="2201345" y="5301208"/>
            <a:ext cx="47628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8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“ต้นทุนสินค้า”</a:t>
            </a:r>
            <a:endParaRPr lang="en-US" sz="8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556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231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Angsana New</vt:lpstr>
      <vt:lpstr>Arial</vt:lpstr>
      <vt:lpstr>Browallia New</vt:lpstr>
      <vt:lpstr>Calibri</vt:lpstr>
      <vt:lpstr>Cordia New</vt:lpstr>
      <vt:lpstr>Office Theme</vt:lpstr>
      <vt:lpstr>น้ำพริกลาบ</vt:lpstr>
      <vt:lpstr>Brand หรือ ตราสินค้า</vt:lpstr>
      <vt:lpstr>บรรจุภัณฑ์เพื่อสิ่งแวดล้อม</vt:lpstr>
      <vt:lpstr>PowerPoint Presentation</vt:lpstr>
      <vt:lpstr>การจัดจำหน่ายเพื่อยกระดับสินค้าชุมชน</vt:lpstr>
      <vt:lpstr>ต้นทุนหีบห่อแต่ละชนิด</vt:lpstr>
      <vt:lpstr>ต้นทุนหีบห่อแต่ละชนิด</vt:lpstr>
      <vt:lpstr>ต้นทุนหีบห่อแต่ละชนิด</vt:lpstr>
      <vt:lpstr>การตั้งราคา</vt:lpstr>
      <vt:lpstr>ไม่แนะนำ !!! เพราะ มีสารพลาสติกเคลือบอยู่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น้ำพริกลาบ</dc:title>
  <dc:creator>kulachatrakul</dc:creator>
  <cp:lastModifiedBy>USER</cp:lastModifiedBy>
  <cp:revision>17</cp:revision>
  <dcterms:created xsi:type="dcterms:W3CDTF">2018-07-15T09:24:22Z</dcterms:created>
  <dcterms:modified xsi:type="dcterms:W3CDTF">2018-07-18T10:49:16Z</dcterms:modified>
</cp:coreProperties>
</file>